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notesMasterIdLst>
    <p:notesMasterId r:id="rId9"/>
  </p:notesMasterIdLst>
  <p:sldIdLst>
    <p:sldId id="269" r:id="rId2"/>
    <p:sldId id="274" r:id="rId3"/>
    <p:sldId id="275" r:id="rId4"/>
    <p:sldId id="268" r:id="rId5"/>
    <p:sldId id="287" r:id="rId6"/>
    <p:sldId id="288" r:id="rId7"/>
    <p:sldId id="290" r:id="rId8"/>
  </p:sldIdLst>
  <p:sldSz cx="13004800" cy="9753600"/>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izhan Kassekeyeva (ATC)" initials="AK(" lastIdx="1" clrIdx="0">
    <p:extLst>
      <p:ext uri="{19B8F6BF-5375-455C-9EA6-DF929625EA0E}">
        <p15:presenceInfo xmlns:p15="http://schemas.microsoft.com/office/powerpoint/2012/main" userId="S-1-5-21-2208199898-2773427584-2894046583-24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6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49988ADB-3791-4FBF-A9C9-39EF6A416DA5}" type="datetimeFigureOut">
              <a:rPr lang="ru-RU" smtClean="0"/>
              <a:t>03.10.2020</a:t>
            </a:fld>
            <a:endParaRPr lang="ru-RU"/>
          </a:p>
        </p:txBody>
      </p:sp>
      <p:sp>
        <p:nvSpPr>
          <p:cNvPr id="4" name="Образ слайда 3"/>
          <p:cNvSpPr>
            <a:spLocks noGrp="1" noRot="1" noChangeAspect="1"/>
          </p:cNvSpPr>
          <p:nvPr>
            <p:ph type="sldImg" idx="2"/>
          </p:nvPr>
        </p:nvSpPr>
        <p:spPr>
          <a:xfrm>
            <a:off x="3433763" y="849313"/>
            <a:ext cx="3059112" cy="229393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27B106BF-F4BE-43AB-8BFF-C25B5743A8A2}" type="slidenum">
              <a:rPr lang="ru-RU" smtClean="0"/>
              <a:t>‹#›</a:t>
            </a:fld>
            <a:endParaRPr lang="ru-RU"/>
          </a:p>
        </p:txBody>
      </p:sp>
    </p:spTree>
    <p:extLst>
      <p:ext uri="{BB962C8B-B14F-4D97-AF65-F5344CB8AC3E}">
        <p14:creationId xmlns:p14="http://schemas.microsoft.com/office/powerpoint/2010/main" val="1502547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B106BF-F4BE-43AB-8BFF-C25B5743A8A2}" type="slidenum">
              <a:rPr lang="ru-RU" smtClean="0"/>
              <a:t>3</a:t>
            </a:fld>
            <a:endParaRPr lang="ru-RU"/>
          </a:p>
        </p:txBody>
      </p:sp>
    </p:spTree>
    <p:extLst>
      <p:ext uri="{BB962C8B-B14F-4D97-AF65-F5344CB8AC3E}">
        <p14:creationId xmlns:p14="http://schemas.microsoft.com/office/powerpoint/2010/main" val="517787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27B106BF-F4BE-43AB-8BFF-C25B5743A8A2}" type="slidenum">
              <a:rPr lang="ru-RU" smtClean="0"/>
              <a:t>7</a:t>
            </a:fld>
            <a:endParaRPr lang="ru-RU"/>
          </a:p>
        </p:txBody>
      </p:sp>
    </p:spTree>
    <p:extLst>
      <p:ext uri="{BB962C8B-B14F-4D97-AF65-F5344CB8AC3E}">
        <p14:creationId xmlns:p14="http://schemas.microsoft.com/office/powerpoint/2010/main" val="3094646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12041" y="-12043"/>
            <a:ext cx="13041499" cy="977768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607958" y="3419782"/>
            <a:ext cx="8286889" cy="2341407"/>
          </a:xfrm>
        </p:spPr>
        <p:txBody>
          <a:bodyPr anchor="b">
            <a:noAutofit/>
          </a:bodyPr>
          <a:lstStyle>
            <a:lvl1pPr algn="r">
              <a:defRPr sz="768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607958" y="5761187"/>
            <a:ext cx="8286889" cy="1560034"/>
          </a:xfrm>
        </p:spPr>
        <p:txBody>
          <a:bodyPr anchor="t"/>
          <a:lstStyle>
            <a:lvl1pPr marL="0" indent="0" algn="r">
              <a:buNone/>
              <a:defRPr>
                <a:solidFill>
                  <a:schemeClr val="tx1">
                    <a:lumMod val="50000"/>
                    <a:lumOff val="50000"/>
                  </a:schemeClr>
                </a:solidFill>
              </a:defRPr>
            </a:lvl1pPr>
            <a:lvl2pPr marL="650230" indent="0" algn="ctr">
              <a:buNone/>
              <a:defRPr>
                <a:solidFill>
                  <a:schemeClr val="tx1">
                    <a:tint val="75000"/>
                  </a:schemeClr>
                </a:solidFill>
              </a:defRPr>
            </a:lvl2pPr>
            <a:lvl3pPr marL="1300460" indent="0" algn="ctr">
              <a:buNone/>
              <a:defRPr>
                <a:solidFill>
                  <a:schemeClr val="tx1">
                    <a:tint val="75000"/>
                  </a:schemeClr>
                </a:solidFill>
              </a:defRPr>
            </a:lvl3pPr>
            <a:lvl4pPr marL="1950690" indent="0" algn="ctr">
              <a:buNone/>
              <a:defRPr>
                <a:solidFill>
                  <a:schemeClr val="tx1">
                    <a:tint val="75000"/>
                  </a:schemeClr>
                </a:solidFill>
              </a:defRPr>
            </a:lvl4pPr>
            <a:lvl5pPr marL="2600919" indent="0" algn="ctr">
              <a:buNone/>
              <a:defRPr>
                <a:solidFill>
                  <a:schemeClr val="tx1">
                    <a:tint val="75000"/>
                  </a:schemeClr>
                </a:solidFill>
              </a:defRPr>
            </a:lvl5pPr>
            <a:lvl6pPr marL="3251149" indent="0" algn="ctr">
              <a:buNone/>
              <a:defRPr>
                <a:solidFill>
                  <a:schemeClr val="tx1">
                    <a:tint val="75000"/>
                  </a:schemeClr>
                </a:solidFill>
              </a:defRPr>
            </a:lvl6pPr>
            <a:lvl7pPr marL="3901379" indent="0" algn="ctr">
              <a:buNone/>
              <a:defRPr>
                <a:solidFill>
                  <a:schemeClr val="tx1">
                    <a:tint val="75000"/>
                  </a:schemeClr>
                </a:solidFill>
              </a:defRPr>
            </a:lvl7pPr>
            <a:lvl8pPr marL="4551609" indent="0" algn="ctr">
              <a:buNone/>
              <a:defRPr>
                <a:solidFill>
                  <a:schemeClr val="tx1">
                    <a:tint val="75000"/>
                  </a:schemeClr>
                </a:solidFill>
              </a:defRPr>
            </a:lvl8pPr>
            <a:lvl9pPr marL="5201839"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84896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6"/>
            <a:ext cx="9027860" cy="4840676"/>
          </a:xfrm>
        </p:spPr>
        <p:txBody>
          <a:bodyPr anchor="ctr">
            <a:normAutofit/>
          </a:bodyPr>
          <a:lstStyle>
            <a:lvl1pPr algn="l">
              <a:defRPr sz="6258" b="0" cap="none"/>
            </a:lvl1pPr>
          </a:lstStyle>
          <a:p>
            <a:r>
              <a:rPr lang="ru-RU"/>
              <a:t>Образец заголовка</a:t>
            </a:r>
            <a:endParaRPr lang="en-US" dirty="0"/>
          </a:p>
        </p:txBody>
      </p:sp>
      <p:sp>
        <p:nvSpPr>
          <p:cNvPr id="3" name="Text Placeholder 2"/>
          <p:cNvSpPr>
            <a:spLocks noGrp="1"/>
          </p:cNvSpPr>
          <p:nvPr>
            <p:ph type="body" idx="1"/>
          </p:nvPr>
        </p:nvSpPr>
        <p:spPr>
          <a:xfrm>
            <a:off x="866987" y="6357902"/>
            <a:ext cx="9027860"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92224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565972" y="5165795"/>
            <a:ext cx="7708166" cy="541867"/>
          </a:xfrm>
        </p:spPr>
        <p:txBody>
          <a:bodyPr anchor="ctr">
            <a:noAutofit/>
          </a:bodyPr>
          <a:lstStyle>
            <a:lvl1pPr marL="0" indent="0">
              <a:buFontTx/>
              <a:buNone/>
              <a:defRPr sz="2276">
                <a:solidFill>
                  <a:schemeClr val="tx1">
                    <a:lumMod val="50000"/>
                    <a:lumOff val="50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ru-RU"/>
              <a:t>Образец текста</a:t>
            </a:r>
          </a:p>
        </p:txBody>
      </p:sp>
      <p:sp>
        <p:nvSpPr>
          <p:cNvPr id="3" name="Text Placeholder 2"/>
          <p:cNvSpPr>
            <a:spLocks noGrp="1"/>
          </p:cNvSpPr>
          <p:nvPr>
            <p:ph type="body" idx="1"/>
          </p:nvPr>
        </p:nvSpPr>
        <p:spPr>
          <a:xfrm>
            <a:off x="866985" y="6357902"/>
            <a:ext cx="9027861" cy="2234257"/>
          </a:xfrm>
        </p:spPr>
        <p:txBody>
          <a:bodyPr anchor="ctr">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08355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985" y="2747716"/>
            <a:ext cx="9027861" cy="3691321"/>
          </a:xfrm>
        </p:spPr>
        <p:txBody>
          <a:bodyPr anchor="b">
            <a:normAutofit/>
          </a:bodyPr>
          <a:lstStyle>
            <a:lvl1pPr algn="l">
              <a:defRPr sz="6258" b="0" cap="none"/>
            </a:lvl1pPr>
          </a:lstStyle>
          <a:p>
            <a:r>
              <a:rPr lang="ru-RU"/>
              <a:t>Образец заголовка</a:t>
            </a:r>
            <a:endParaRPr lang="en-US" dirty="0"/>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75000"/>
                    <a:lumOff val="25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540796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02059" y="866987"/>
            <a:ext cx="8635992" cy="4298809"/>
          </a:xfrm>
        </p:spPr>
        <p:txBody>
          <a:bodyPr anchor="ctr">
            <a:normAutofit/>
          </a:bodyPr>
          <a:lstStyle>
            <a:lvl1pPr algn="l">
              <a:defRPr sz="6258"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tx1">
                    <a:lumMod val="75000"/>
                    <a:lumOff val="25000"/>
                  </a:schemeClr>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ru-RU"/>
              <a:t>Образец текста</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
        <p:nvSpPr>
          <p:cNvPr id="24" name="TextBox 23"/>
          <p:cNvSpPr txBox="1"/>
          <p:nvPr/>
        </p:nvSpPr>
        <p:spPr>
          <a:xfrm>
            <a:off x="686523" y="1124093"/>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596728" y="4105324"/>
            <a:ext cx="650409" cy="831681"/>
          </a:xfrm>
          <a:prstGeom prst="rect">
            <a:avLst/>
          </a:prstGeom>
        </p:spPr>
        <p:txBody>
          <a:bodyPr vert="horz" lIns="130048" tIns="65024" rIns="130048" bIns="65024" rtlCol="0" anchor="ctr">
            <a:noAutofit/>
          </a:bodyPr>
          <a:lstStyle/>
          <a:p>
            <a:pPr lvl="0"/>
            <a:r>
              <a:rPr lang="en-US" sz="11378"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071930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875874" y="866987"/>
            <a:ext cx="9018972" cy="4298809"/>
          </a:xfrm>
        </p:spPr>
        <p:txBody>
          <a:bodyPr anchor="ctr">
            <a:normAutofit/>
          </a:bodyPr>
          <a:lstStyle>
            <a:lvl1pPr algn="l">
              <a:defRPr sz="6258"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866982" y="5707662"/>
            <a:ext cx="9027863" cy="731375"/>
          </a:xfrm>
        </p:spPr>
        <p:txBody>
          <a:bodyPr anchor="b">
            <a:noAutofit/>
          </a:bodyPr>
          <a:lstStyle>
            <a:lvl1pPr marL="0" indent="0">
              <a:buFontTx/>
              <a:buNone/>
              <a:defRPr sz="3413">
                <a:solidFill>
                  <a:schemeClr val="accent1"/>
                </a:solidFill>
              </a:defRPr>
            </a:lvl1pPr>
            <a:lvl2pPr marL="650230" indent="0">
              <a:buFontTx/>
              <a:buNone/>
              <a:defRPr/>
            </a:lvl2pPr>
            <a:lvl3pPr marL="1300460" indent="0">
              <a:buFontTx/>
              <a:buNone/>
              <a:defRPr/>
            </a:lvl3pPr>
            <a:lvl4pPr marL="1950690" indent="0">
              <a:buFontTx/>
              <a:buNone/>
              <a:defRPr/>
            </a:lvl4pPr>
            <a:lvl5pPr marL="2600919" indent="0">
              <a:buFontTx/>
              <a:buNone/>
              <a:defRPr/>
            </a:lvl5pPr>
          </a:lstStyle>
          <a:p>
            <a:pPr lvl="0"/>
            <a:r>
              <a:rPr lang="ru-RU"/>
              <a:t>Образец текста</a:t>
            </a:r>
          </a:p>
        </p:txBody>
      </p:sp>
      <p:sp>
        <p:nvSpPr>
          <p:cNvPr id="3" name="Text Placeholder 2"/>
          <p:cNvSpPr>
            <a:spLocks noGrp="1"/>
          </p:cNvSpPr>
          <p:nvPr>
            <p:ph type="body" idx="1"/>
          </p:nvPr>
        </p:nvSpPr>
        <p:spPr>
          <a:xfrm>
            <a:off x="866985" y="6439037"/>
            <a:ext cx="9027861" cy="2153122"/>
          </a:xfrm>
        </p:spPr>
        <p:txBody>
          <a:bodyPr anchor="t">
            <a:normAutofit/>
          </a:bodyPr>
          <a:lstStyle>
            <a:lvl1pPr marL="0" indent="0" algn="l">
              <a:buNone/>
              <a:defRPr sz="2560">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987858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8209283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01066" y="866988"/>
            <a:ext cx="1392088" cy="7468730"/>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866985" y="866988"/>
            <a:ext cx="7388481" cy="746873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802065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75360" y="3023616"/>
            <a:ext cx="11054080" cy="2048255"/>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950720" y="5462016"/>
            <a:ext cx="9103360" cy="24384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044799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34A5DA"/>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423490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718806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985" y="3841235"/>
            <a:ext cx="9027861" cy="2597804"/>
          </a:xfrm>
        </p:spPr>
        <p:txBody>
          <a:bodyPr anchor="b"/>
          <a:lstStyle>
            <a:lvl1pPr algn="l">
              <a:defRPr sz="5689" b="0" cap="none"/>
            </a:lvl1pPr>
          </a:lstStyle>
          <a:p>
            <a:r>
              <a:rPr lang="ru-RU"/>
              <a:t>Образец заголовка</a:t>
            </a:r>
            <a:endParaRPr lang="en-US" dirty="0"/>
          </a:p>
        </p:txBody>
      </p:sp>
      <p:sp>
        <p:nvSpPr>
          <p:cNvPr id="3" name="Text Placeholder 2"/>
          <p:cNvSpPr>
            <a:spLocks noGrp="1"/>
          </p:cNvSpPr>
          <p:nvPr>
            <p:ph type="body" idx="1"/>
          </p:nvPr>
        </p:nvSpPr>
        <p:spPr>
          <a:xfrm>
            <a:off x="866985" y="6439037"/>
            <a:ext cx="9027861" cy="1223680"/>
          </a:xfrm>
        </p:spPr>
        <p:txBody>
          <a:bodyPr anchor="t"/>
          <a:lstStyle>
            <a:lvl1pPr marL="0" indent="0" algn="l">
              <a:buNone/>
              <a:defRPr sz="2844">
                <a:solidFill>
                  <a:schemeClr val="tx1">
                    <a:lumMod val="50000"/>
                    <a:lumOff val="50000"/>
                  </a:schemeClr>
                </a:solidFill>
              </a:defRPr>
            </a:lvl1pPr>
            <a:lvl2pPr marL="650230" indent="0">
              <a:buNone/>
              <a:defRPr sz="2560">
                <a:solidFill>
                  <a:schemeClr val="tx1">
                    <a:tint val="75000"/>
                  </a:schemeClr>
                </a:solidFill>
              </a:defRPr>
            </a:lvl2pPr>
            <a:lvl3pPr marL="1300460" indent="0">
              <a:buNone/>
              <a:defRPr sz="2276">
                <a:solidFill>
                  <a:schemeClr val="tx1">
                    <a:tint val="75000"/>
                  </a:schemeClr>
                </a:solidFill>
              </a:defRPr>
            </a:lvl3pPr>
            <a:lvl4pPr marL="1950690" indent="0">
              <a:buNone/>
              <a:defRPr sz="1991">
                <a:solidFill>
                  <a:schemeClr val="tx1">
                    <a:tint val="75000"/>
                  </a:schemeClr>
                </a:solidFill>
              </a:defRPr>
            </a:lvl4pPr>
            <a:lvl5pPr marL="2600919" indent="0">
              <a:buNone/>
              <a:defRPr sz="1991">
                <a:solidFill>
                  <a:schemeClr val="tx1">
                    <a:tint val="75000"/>
                  </a:schemeClr>
                </a:solidFill>
              </a:defRPr>
            </a:lvl5pPr>
            <a:lvl6pPr marL="3251149" indent="0">
              <a:buNone/>
              <a:defRPr sz="1991">
                <a:solidFill>
                  <a:schemeClr val="tx1">
                    <a:tint val="75000"/>
                  </a:schemeClr>
                </a:solidFill>
              </a:defRPr>
            </a:lvl6pPr>
            <a:lvl7pPr marL="3901379" indent="0">
              <a:buNone/>
              <a:defRPr sz="1991">
                <a:solidFill>
                  <a:schemeClr val="tx1">
                    <a:tint val="75000"/>
                  </a:schemeClr>
                </a:solidFill>
              </a:defRPr>
            </a:lvl7pPr>
            <a:lvl8pPr marL="4551609" indent="0">
              <a:buNone/>
              <a:defRPr sz="1991">
                <a:solidFill>
                  <a:schemeClr val="tx1">
                    <a:tint val="75000"/>
                  </a:schemeClr>
                </a:solidFill>
              </a:defRPr>
            </a:lvl8pPr>
            <a:lvl9pPr marL="5201839" indent="0">
              <a:buNone/>
              <a:defRPr sz="1991">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1D8BD707-D9CF-40AE-B4C6-C98DA3205C09}" type="datetimeFigureOut">
              <a:rPr lang="en-US" smtClean="0"/>
              <a:t>10/3/2020</a:t>
            </a:fld>
            <a:endParaRPr lang="en-US"/>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212587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866987" y="866987"/>
            <a:ext cx="9027860" cy="1878471"/>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866988" y="3072838"/>
            <a:ext cx="4391977" cy="5519320"/>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502868" y="3072840"/>
            <a:ext cx="4391979" cy="5519322"/>
          </a:xfrm>
        </p:spPr>
        <p:txBody>
          <a:bodyPr>
            <a:normAutofit/>
          </a:bodyPr>
          <a:lstStyle>
            <a:lvl1pPr>
              <a:defRPr sz="2560"/>
            </a:lvl1pPr>
            <a:lvl2pPr>
              <a:defRPr sz="2276"/>
            </a:lvl2pPr>
            <a:lvl3pPr>
              <a:defRPr sz="1991"/>
            </a:lvl3pPr>
            <a:lvl4pPr>
              <a:defRPr sz="1707"/>
            </a:lvl4pPr>
            <a:lvl5pPr>
              <a:defRPr sz="1707"/>
            </a:lvl5pPr>
            <a:lvl6pPr>
              <a:defRPr sz="1707"/>
            </a:lvl6pPr>
            <a:lvl7pPr>
              <a:defRPr sz="1707"/>
            </a:lvl7pPr>
            <a:lvl8pPr>
              <a:defRPr sz="1707"/>
            </a:lvl8pPr>
            <a:lvl9pPr>
              <a:defRPr sz="1707"/>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10/3/2020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389771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66986" y="866987"/>
            <a:ext cx="9027858" cy="1878471"/>
          </a:xfrm>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866985"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ru-RU"/>
              <a:t>Образец текста</a:t>
            </a:r>
          </a:p>
        </p:txBody>
      </p:sp>
      <p:sp>
        <p:nvSpPr>
          <p:cNvPr id="4" name="Content Placeholder 3"/>
          <p:cNvSpPr>
            <a:spLocks noGrp="1"/>
          </p:cNvSpPr>
          <p:nvPr>
            <p:ph sz="half" idx="2"/>
          </p:nvPr>
        </p:nvSpPr>
        <p:spPr>
          <a:xfrm>
            <a:off x="866985" y="3892973"/>
            <a:ext cx="4395622" cy="469918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499222" y="3073398"/>
            <a:ext cx="4395622" cy="819573"/>
          </a:xfrm>
        </p:spPr>
        <p:txBody>
          <a:bodyPr anchor="b">
            <a:noAutofit/>
          </a:bodyPr>
          <a:lstStyle>
            <a:lvl1pPr marL="0" indent="0">
              <a:buNone/>
              <a:defRPr sz="3413" b="0"/>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ru-RU"/>
              <a:t>Образец текста</a:t>
            </a:r>
          </a:p>
        </p:txBody>
      </p:sp>
      <p:sp>
        <p:nvSpPr>
          <p:cNvPr id="6" name="Content Placeholder 5"/>
          <p:cNvSpPr>
            <a:spLocks noGrp="1"/>
          </p:cNvSpPr>
          <p:nvPr>
            <p:ph sz="quarter" idx="4"/>
          </p:nvPr>
        </p:nvSpPr>
        <p:spPr>
          <a:xfrm>
            <a:off x="5499222" y="3892973"/>
            <a:ext cx="4395622" cy="4699189"/>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10/3/2020</a:t>
            </a:fld>
            <a:endParaRPr lang="en-US"/>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039525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866985" y="866987"/>
            <a:ext cx="9027860" cy="1878471"/>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10/3/2020</a:t>
            </a:fld>
            <a:endParaRPr lang="en-US"/>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259385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10/3/2020</a:t>
            </a:fld>
            <a:endParaRPr lang="en-US"/>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3996558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985" y="2131348"/>
            <a:ext cx="3968259" cy="1818263"/>
          </a:xfrm>
        </p:spPr>
        <p:txBody>
          <a:bodyPr anchor="b">
            <a:normAutofit/>
          </a:bodyPr>
          <a:lstStyle>
            <a:lvl1pPr>
              <a:defRPr sz="2844"/>
            </a:lvl1pPr>
          </a:lstStyle>
          <a:p>
            <a:r>
              <a:rPr lang="ru-RU"/>
              <a:t>Образец заголовка</a:t>
            </a:r>
            <a:endParaRPr lang="en-US" dirty="0"/>
          </a:p>
        </p:txBody>
      </p:sp>
      <p:sp>
        <p:nvSpPr>
          <p:cNvPr id="3" name="Content Placeholder 2"/>
          <p:cNvSpPr>
            <a:spLocks noGrp="1"/>
          </p:cNvSpPr>
          <p:nvPr>
            <p:ph idx="1"/>
          </p:nvPr>
        </p:nvSpPr>
        <p:spPr>
          <a:xfrm>
            <a:off x="5079147" y="732338"/>
            <a:ext cx="4815697" cy="7859822"/>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66985" y="3949610"/>
            <a:ext cx="3968259" cy="3675661"/>
          </a:xfrm>
        </p:spPr>
        <p:txBody>
          <a:bodyPr>
            <a:normAutofit/>
          </a:bodyPr>
          <a:lstStyle>
            <a:lvl1pPr marL="0" indent="0">
              <a:buNone/>
              <a:defRPr sz="1991"/>
            </a:lvl1pPr>
            <a:lvl2pPr marL="487672" indent="0">
              <a:buNone/>
              <a:defRPr sz="1493"/>
            </a:lvl2pPr>
            <a:lvl3pPr marL="975345" indent="0">
              <a:buNone/>
              <a:defRPr sz="1280"/>
            </a:lvl3pPr>
            <a:lvl4pPr marL="1463017" indent="0">
              <a:buNone/>
              <a:defRPr sz="1067"/>
            </a:lvl4pPr>
            <a:lvl5pPr marL="1950690" indent="0">
              <a:buNone/>
              <a:defRPr sz="1067"/>
            </a:lvl5pPr>
            <a:lvl6pPr marL="2438362" indent="0">
              <a:buNone/>
              <a:defRPr sz="1067"/>
            </a:lvl6pPr>
            <a:lvl7pPr marL="2926034" indent="0">
              <a:buNone/>
              <a:defRPr sz="1067"/>
            </a:lvl7pPr>
            <a:lvl8pPr marL="3413707" indent="0">
              <a:buNone/>
              <a:defRPr sz="1067"/>
            </a:lvl8pPr>
            <a:lvl9pPr marL="3901379" indent="0">
              <a:buNone/>
              <a:defRPr sz="1067"/>
            </a:lvl9pPr>
          </a:lstStyle>
          <a:p>
            <a:pPr lvl="0"/>
            <a:r>
              <a:rPr lang="ru-RU"/>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10/3/2020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2764722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985" y="6827520"/>
            <a:ext cx="9027860" cy="806027"/>
          </a:xfrm>
        </p:spPr>
        <p:txBody>
          <a:bodyPr anchor="b">
            <a:normAutofit/>
          </a:bodyPr>
          <a:lstStyle>
            <a:lvl1pPr algn="l">
              <a:defRPr sz="3413"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866985" y="866986"/>
            <a:ext cx="9027860" cy="5469466"/>
          </a:xfrm>
        </p:spPr>
        <p:txBody>
          <a:bodyPr anchor="t">
            <a:normAutofit/>
          </a:bodyPr>
          <a:lstStyle>
            <a:lvl1pPr marL="0" indent="0" algn="ctr">
              <a:buNone/>
              <a:defRPr sz="2276"/>
            </a:lvl1pPr>
            <a:lvl2pPr marL="650230" indent="0">
              <a:buNone/>
              <a:defRPr sz="2276"/>
            </a:lvl2pPr>
            <a:lvl3pPr marL="1300460" indent="0">
              <a:buNone/>
              <a:defRPr sz="2276"/>
            </a:lvl3pPr>
            <a:lvl4pPr marL="1950690" indent="0">
              <a:buNone/>
              <a:defRPr sz="2276"/>
            </a:lvl4pPr>
            <a:lvl5pPr marL="2600919" indent="0">
              <a:buNone/>
              <a:defRPr sz="2276"/>
            </a:lvl5pPr>
            <a:lvl6pPr marL="3251149" indent="0">
              <a:buNone/>
              <a:defRPr sz="2276"/>
            </a:lvl6pPr>
            <a:lvl7pPr marL="3901379" indent="0">
              <a:buNone/>
              <a:defRPr sz="2276"/>
            </a:lvl7pPr>
            <a:lvl8pPr marL="4551609" indent="0">
              <a:buNone/>
              <a:defRPr sz="2276"/>
            </a:lvl8pPr>
            <a:lvl9pPr marL="5201839" indent="0">
              <a:buNone/>
              <a:defRPr sz="2276"/>
            </a:lvl9pPr>
          </a:lstStyle>
          <a:p>
            <a:r>
              <a:rPr lang="ru-RU"/>
              <a:t>Вставка рисунка</a:t>
            </a:r>
            <a:endParaRPr lang="en-US" dirty="0"/>
          </a:p>
        </p:txBody>
      </p:sp>
      <p:sp>
        <p:nvSpPr>
          <p:cNvPr id="4" name="Text Placeholder 3"/>
          <p:cNvSpPr>
            <a:spLocks noGrp="1"/>
          </p:cNvSpPr>
          <p:nvPr>
            <p:ph type="body" sz="half" idx="2"/>
          </p:nvPr>
        </p:nvSpPr>
        <p:spPr>
          <a:xfrm>
            <a:off x="866985" y="7633547"/>
            <a:ext cx="9027860" cy="958612"/>
          </a:xfrm>
        </p:spPr>
        <p:txBody>
          <a:bodyPr>
            <a:normAutofit/>
          </a:bodyPr>
          <a:lstStyle>
            <a:lvl1pPr marL="0" indent="0">
              <a:buNone/>
              <a:defRPr sz="1707"/>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ru-RU"/>
              <a:t>Образец текста</a:t>
            </a:r>
          </a:p>
        </p:txBody>
      </p:sp>
      <p:sp>
        <p:nvSpPr>
          <p:cNvPr id="5" name="Date Placeholder 4"/>
          <p:cNvSpPr>
            <a:spLocks noGrp="1"/>
          </p:cNvSpPr>
          <p:nvPr>
            <p:ph type="dt" sz="half" idx="10"/>
          </p:nvPr>
        </p:nvSpPr>
        <p:spPr/>
        <p:txBody>
          <a:bodyPr/>
          <a:lstStyle/>
          <a:p>
            <a:fld id="{1D8BD707-D9CF-40AE-B4C6-C98DA3205C09}" type="datetimeFigureOut">
              <a:rPr lang="en-US" smtClean="0"/>
              <a:t>10/3/2020</a:t>
            </a:fld>
            <a:endParaRPr lang="en-US"/>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6F15528-21DE-4FAA-801E-634DDDAF4B2B}" type="slidenum">
              <a:rPr lang="ru-RU" smtClean="0"/>
              <a:t>‹#›</a:t>
            </a:fld>
            <a:endParaRPr lang="ru-RU"/>
          </a:p>
        </p:txBody>
      </p:sp>
    </p:spTree>
    <p:extLst>
      <p:ext uri="{BB962C8B-B14F-4D97-AF65-F5344CB8AC3E}">
        <p14:creationId xmlns:p14="http://schemas.microsoft.com/office/powerpoint/2010/main" val="140078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2041" y="-12043"/>
            <a:ext cx="13041500" cy="977768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66986" y="866987"/>
            <a:ext cx="9027858" cy="1878471"/>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866985" y="3072840"/>
            <a:ext cx="9027860" cy="551932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87478" y="8592161"/>
            <a:ext cx="972988" cy="519289"/>
          </a:xfrm>
          <a:prstGeom prst="rect">
            <a:avLst/>
          </a:prstGeom>
        </p:spPr>
        <p:txBody>
          <a:bodyPr vert="horz" lIns="91440" tIns="45720" rIns="91440" bIns="45720" rtlCol="0" anchor="ctr"/>
          <a:lstStyle>
            <a:lvl1pPr algn="r">
              <a:defRPr sz="1280">
                <a:solidFill>
                  <a:schemeClr val="tx1">
                    <a:tint val="75000"/>
                  </a:schemeClr>
                </a:solidFill>
              </a:defRPr>
            </a:lvl1pPr>
          </a:lstStyle>
          <a:p>
            <a:fld id="{1D8BD707-D9CF-40AE-B4C6-C98DA3205C09}" type="datetimeFigureOut">
              <a:rPr lang="en-US" smtClean="0"/>
              <a:t>10/3/2020</a:t>
            </a:fld>
            <a:endParaRPr lang="en-US"/>
          </a:p>
        </p:txBody>
      </p:sp>
      <p:sp>
        <p:nvSpPr>
          <p:cNvPr id="5" name="Footer Placeholder 4"/>
          <p:cNvSpPr>
            <a:spLocks noGrp="1"/>
          </p:cNvSpPr>
          <p:nvPr>
            <p:ph type="ftr" sz="quarter" idx="3"/>
          </p:nvPr>
        </p:nvSpPr>
        <p:spPr>
          <a:xfrm>
            <a:off x="866986" y="8592161"/>
            <a:ext cx="6574895" cy="519289"/>
          </a:xfrm>
          <a:prstGeom prst="rect">
            <a:avLst/>
          </a:prstGeom>
        </p:spPr>
        <p:txBody>
          <a:bodyPr vert="horz" lIns="91440" tIns="45720" rIns="91440" bIns="45720" rtlCol="0" anchor="ctr"/>
          <a:lstStyle>
            <a:lvl1pPr algn="l">
              <a:defRPr sz="128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9165762" y="8592161"/>
            <a:ext cx="729085" cy="519289"/>
          </a:xfrm>
          <a:prstGeom prst="rect">
            <a:avLst/>
          </a:prstGeom>
        </p:spPr>
        <p:txBody>
          <a:bodyPr vert="horz" lIns="91440" tIns="45720" rIns="91440" bIns="45720" rtlCol="0" anchor="ctr"/>
          <a:lstStyle>
            <a:lvl1pPr algn="r">
              <a:defRPr sz="1280">
                <a:solidFill>
                  <a:schemeClr val="accent1"/>
                </a:solidFill>
              </a:defRPr>
            </a:lvl1pPr>
          </a:lstStyle>
          <a:p>
            <a:fld id="{B6F15528-21DE-4FAA-801E-634DDDAF4B2B}" type="slidenum">
              <a:rPr lang="ru-RU" smtClean="0"/>
              <a:t>‹#›</a:t>
            </a:fld>
            <a:endParaRPr lang="ru-RU"/>
          </a:p>
        </p:txBody>
      </p:sp>
    </p:spTree>
    <p:extLst>
      <p:ext uri="{BB962C8B-B14F-4D97-AF65-F5344CB8AC3E}">
        <p14:creationId xmlns:p14="http://schemas.microsoft.com/office/powerpoint/2010/main" val="3581178306"/>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Lst>
  <p:txStyles>
    <p:title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487672" indent="-487672" algn="l" defTabSz="650230" rtl="0" eaLnBrk="1" latinLnBrk="0" hangingPunct="1">
        <a:spcBef>
          <a:spcPts val="1422"/>
        </a:spcBef>
        <a:spcAft>
          <a:spcPts val="0"/>
        </a:spcAft>
        <a:buClr>
          <a:schemeClr val="accent1"/>
        </a:buClr>
        <a:buSzPct val="80000"/>
        <a:buFont typeface="Wingdings 3" charset="2"/>
        <a:buChar char=""/>
        <a:defRPr sz="2560" kern="1200">
          <a:solidFill>
            <a:schemeClr val="tx1">
              <a:lumMod val="75000"/>
              <a:lumOff val="25000"/>
            </a:schemeClr>
          </a:solidFill>
          <a:latin typeface="+mn-lt"/>
          <a:ea typeface="+mn-ea"/>
          <a:cs typeface="+mn-cs"/>
        </a:defRPr>
      </a:lvl1pPr>
      <a:lvl2pPr marL="1056623" indent="-406394" algn="l" defTabSz="650230" rtl="0" eaLnBrk="1" latinLnBrk="0" hangingPunct="1">
        <a:spcBef>
          <a:spcPts val="1422"/>
        </a:spcBef>
        <a:spcAft>
          <a:spcPts val="0"/>
        </a:spcAft>
        <a:buClr>
          <a:schemeClr val="accent1"/>
        </a:buClr>
        <a:buSzPct val="80000"/>
        <a:buFont typeface="Wingdings 3" charset="2"/>
        <a:buChar char=""/>
        <a:defRPr sz="2276" kern="1200">
          <a:solidFill>
            <a:schemeClr val="tx1">
              <a:lumMod val="75000"/>
              <a:lumOff val="25000"/>
            </a:schemeClr>
          </a:solidFill>
          <a:latin typeface="+mn-lt"/>
          <a:ea typeface="+mn-ea"/>
          <a:cs typeface="+mn-cs"/>
        </a:defRPr>
      </a:lvl2pPr>
      <a:lvl3pPr marL="1625575" indent="-325115" algn="l" defTabSz="650230" rtl="0" eaLnBrk="1" latinLnBrk="0" hangingPunct="1">
        <a:spcBef>
          <a:spcPts val="1422"/>
        </a:spcBef>
        <a:spcAft>
          <a:spcPts val="0"/>
        </a:spcAft>
        <a:buClr>
          <a:schemeClr val="accent1"/>
        </a:buClr>
        <a:buSzPct val="80000"/>
        <a:buFont typeface="Wingdings 3" charset="2"/>
        <a:buChar char=""/>
        <a:defRPr sz="1991" kern="1200">
          <a:solidFill>
            <a:schemeClr val="tx1">
              <a:lumMod val="75000"/>
              <a:lumOff val="25000"/>
            </a:schemeClr>
          </a:solidFill>
          <a:latin typeface="+mn-lt"/>
          <a:ea typeface="+mn-ea"/>
          <a:cs typeface="+mn-cs"/>
        </a:defRPr>
      </a:lvl3pPr>
      <a:lvl4pPr marL="227580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4pPr>
      <a:lvl5pPr marL="292603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5pPr>
      <a:lvl6pPr marL="357626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6pPr>
      <a:lvl7pPr marL="422649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7pPr>
      <a:lvl8pPr marL="487672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8pPr>
      <a:lvl9pPr marL="5526954" indent="-325115" algn="l" defTabSz="650230" rtl="0" eaLnBrk="1" latinLnBrk="0" hangingPunct="1">
        <a:spcBef>
          <a:spcPts val="1422"/>
        </a:spcBef>
        <a:spcAft>
          <a:spcPts val="0"/>
        </a:spcAft>
        <a:buClr>
          <a:schemeClr val="accent1"/>
        </a:buClr>
        <a:buSzPct val="80000"/>
        <a:buFont typeface="Wingdings 3" charset="2"/>
        <a:buChar char=""/>
        <a:defRPr sz="1707" kern="1200">
          <a:solidFill>
            <a:schemeClr val="tx1">
              <a:lumMod val="75000"/>
              <a:lumOff val="25000"/>
            </a:schemeClr>
          </a:solidFill>
          <a:latin typeface="+mn-lt"/>
          <a:ea typeface="+mn-ea"/>
          <a:cs typeface="+mn-cs"/>
        </a:defRPr>
      </a:lvl9pPr>
    </p:bodyStyle>
    <p:otherStyle>
      <a:defPPr>
        <a:defRPr lang="en-US"/>
      </a:defPPr>
      <a:lvl1pPr marL="0" algn="l" defTabSz="650230" rtl="0" eaLnBrk="1" latinLnBrk="0" hangingPunct="1">
        <a:defRPr sz="2560" kern="1200">
          <a:solidFill>
            <a:schemeClr val="tx1"/>
          </a:solidFill>
          <a:latin typeface="+mn-lt"/>
          <a:ea typeface="+mn-ea"/>
          <a:cs typeface="+mn-cs"/>
        </a:defRPr>
      </a:lvl1pPr>
      <a:lvl2pPr marL="650230" algn="l" defTabSz="650230" rtl="0" eaLnBrk="1" latinLnBrk="0" hangingPunct="1">
        <a:defRPr sz="2560" kern="1200">
          <a:solidFill>
            <a:schemeClr val="tx1"/>
          </a:solidFill>
          <a:latin typeface="+mn-lt"/>
          <a:ea typeface="+mn-ea"/>
          <a:cs typeface="+mn-cs"/>
        </a:defRPr>
      </a:lvl2pPr>
      <a:lvl3pPr marL="1300460" algn="l" defTabSz="650230" rtl="0" eaLnBrk="1" latinLnBrk="0" hangingPunct="1">
        <a:defRPr sz="2560" kern="1200">
          <a:solidFill>
            <a:schemeClr val="tx1"/>
          </a:solidFill>
          <a:latin typeface="+mn-lt"/>
          <a:ea typeface="+mn-ea"/>
          <a:cs typeface="+mn-cs"/>
        </a:defRPr>
      </a:lvl3pPr>
      <a:lvl4pPr marL="1950690" algn="l" defTabSz="650230" rtl="0" eaLnBrk="1" latinLnBrk="0" hangingPunct="1">
        <a:defRPr sz="2560" kern="1200">
          <a:solidFill>
            <a:schemeClr val="tx1"/>
          </a:solidFill>
          <a:latin typeface="+mn-lt"/>
          <a:ea typeface="+mn-ea"/>
          <a:cs typeface="+mn-cs"/>
        </a:defRPr>
      </a:lvl4pPr>
      <a:lvl5pPr marL="2600919" algn="l" defTabSz="650230" rtl="0" eaLnBrk="1" latinLnBrk="0" hangingPunct="1">
        <a:defRPr sz="2560" kern="1200">
          <a:solidFill>
            <a:schemeClr val="tx1"/>
          </a:solidFill>
          <a:latin typeface="+mn-lt"/>
          <a:ea typeface="+mn-ea"/>
          <a:cs typeface="+mn-cs"/>
        </a:defRPr>
      </a:lvl5pPr>
      <a:lvl6pPr marL="3251149" algn="l" defTabSz="650230" rtl="0" eaLnBrk="1" latinLnBrk="0" hangingPunct="1">
        <a:defRPr sz="2560" kern="1200">
          <a:solidFill>
            <a:schemeClr val="tx1"/>
          </a:solidFill>
          <a:latin typeface="+mn-lt"/>
          <a:ea typeface="+mn-ea"/>
          <a:cs typeface="+mn-cs"/>
        </a:defRPr>
      </a:lvl6pPr>
      <a:lvl7pPr marL="3901379" algn="l" defTabSz="650230" rtl="0" eaLnBrk="1" latinLnBrk="0" hangingPunct="1">
        <a:defRPr sz="2560" kern="1200">
          <a:solidFill>
            <a:schemeClr val="tx1"/>
          </a:solidFill>
          <a:latin typeface="+mn-lt"/>
          <a:ea typeface="+mn-ea"/>
          <a:cs typeface="+mn-cs"/>
        </a:defRPr>
      </a:lvl7pPr>
      <a:lvl8pPr marL="4551609" algn="l" defTabSz="650230" rtl="0" eaLnBrk="1" latinLnBrk="0" hangingPunct="1">
        <a:defRPr sz="2560" kern="1200">
          <a:solidFill>
            <a:schemeClr val="tx1"/>
          </a:solidFill>
          <a:latin typeface="+mn-lt"/>
          <a:ea typeface="+mn-ea"/>
          <a:cs typeface="+mn-cs"/>
        </a:defRPr>
      </a:lvl8pPr>
      <a:lvl9pPr marL="5201839" algn="l" defTabSz="65023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EDD3EC-0D69-4AE6-A9CC-1DD981848F06}"/>
              </a:ext>
            </a:extLst>
          </p:cNvPr>
          <p:cNvSpPr>
            <a:spLocks noGrp="1"/>
          </p:cNvSpPr>
          <p:nvPr>
            <p:ph type="ctrTitle"/>
          </p:nvPr>
        </p:nvSpPr>
        <p:spPr>
          <a:xfrm>
            <a:off x="635000" y="7924800"/>
            <a:ext cx="4114800" cy="1446550"/>
          </a:xfrm>
        </p:spPr>
        <p:txBody>
          <a:bodyPr/>
          <a:lstStyle/>
          <a:p>
            <a:r>
              <a:rPr lang="ru-RU" sz="1800" b="1" dirty="0">
                <a:solidFill>
                  <a:schemeClr val="tx1"/>
                </a:solidFill>
              </a:rPr>
              <a:t/>
            </a:r>
            <a:br>
              <a:rPr lang="ru-RU" sz="1800" b="1" dirty="0">
                <a:solidFill>
                  <a:schemeClr val="tx1"/>
                </a:solidFill>
              </a:rPr>
            </a:br>
            <a:r>
              <a:rPr lang="en-US" sz="2000" b="1" dirty="0">
                <a:solidFill>
                  <a:schemeClr val="tx1"/>
                </a:solidFill>
              </a:rPr>
              <a:t>P</a:t>
            </a:r>
            <a:r>
              <a:rPr lang="en-US" sz="1800" b="1" dirty="0">
                <a:solidFill>
                  <a:schemeClr val="tx1"/>
                </a:solidFill>
              </a:rPr>
              <a:t>erformed by Aizhan Kassekeyeva</a:t>
            </a:r>
            <a:br>
              <a:rPr lang="en-US" sz="1800" b="1" dirty="0">
                <a:solidFill>
                  <a:schemeClr val="tx1"/>
                </a:solidFill>
              </a:rPr>
            </a:br>
            <a:r>
              <a:rPr lang="en-US" sz="1800" b="1" dirty="0">
                <a:solidFill>
                  <a:schemeClr val="tx1"/>
                </a:solidFill>
              </a:rPr>
              <a:t>master's student</a:t>
            </a:r>
            <a:r>
              <a:rPr lang="ru-RU" sz="1800" b="1" dirty="0">
                <a:solidFill>
                  <a:schemeClr val="tx1"/>
                </a:solidFill>
              </a:rPr>
              <a:t> </a:t>
            </a:r>
            <a:r>
              <a:rPr lang="en-US" sz="1800" b="1" dirty="0">
                <a:solidFill>
                  <a:schemeClr val="tx1"/>
                </a:solidFill>
              </a:rPr>
              <a:t>of the 1</a:t>
            </a:r>
            <a:r>
              <a:rPr lang="en-US" sz="1800" b="1" baseline="30000" dirty="0">
                <a:solidFill>
                  <a:schemeClr val="tx1"/>
                </a:solidFill>
              </a:rPr>
              <a:t>st</a:t>
            </a:r>
            <a:r>
              <a:rPr lang="en-US" sz="1800" b="1" dirty="0">
                <a:solidFill>
                  <a:schemeClr val="tx1"/>
                </a:solidFill>
              </a:rPr>
              <a:t> course</a:t>
            </a:r>
            <a:r>
              <a:rPr lang="ru-RU" sz="1800" b="1" dirty="0">
                <a:solidFill>
                  <a:schemeClr val="tx1"/>
                </a:solidFill>
              </a:rPr>
              <a:t> </a:t>
            </a:r>
            <a:r>
              <a:rPr lang="en-US" sz="1800" b="1" dirty="0">
                <a:solidFill>
                  <a:schemeClr val="tx1"/>
                </a:solidFill>
              </a:rPr>
              <a:t/>
            </a:r>
            <a:br>
              <a:rPr lang="en-US" sz="1800" b="1" dirty="0">
                <a:solidFill>
                  <a:schemeClr val="tx1"/>
                </a:solidFill>
              </a:rPr>
            </a:br>
            <a:r>
              <a:rPr lang="en-US" sz="1800" b="1" dirty="0">
                <a:solidFill>
                  <a:schemeClr val="tx1"/>
                </a:solidFill>
              </a:rPr>
              <a:t>Marine and Energy Law (BSU)</a:t>
            </a:r>
            <a:r>
              <a:rPr lang="en-US" sz="1600" b="1" dirty="0">
                <a:solidFill>
                  <a:schemeClr val="tx1"/>
                </a:solidFill>
              </a:rPr>
              <a:t/>
            </a:r>
            <a:br>
              <a:rPr lang="en-US" sz="1600" b="1" dirty="0">
                <a:solidFill>
                  <a:schemeClr val="tx1"/>
                </a:solidFill>
              </a:rPr>
            </a:br>
            <a:endParaRPr lang="ru-RU" sz="2000" b="1" dirty="0">
              <a:solidFill>
                <a:schemeClr val="tx1"/>
              </a:solidFill>
            </a:endParaRPr>
          </a:p>
        </p:txBody>
      </p:sp>
      <p:sp>
        <p:nvSpPr>
          <p:cNvPr id="4" name="Прямоугольник 3">
            <a:extLst>
              <a:ext uri="{FF2B5EF4-FFF2-40B4-BE49-F238E27FC236}">
                <a16:creationId xmlns:a16="http://schemas.microsoft.com/office/drawing/2014/main" id="{4620F021-DE50-42A6-B437-A30C420AD588}"/>
              </a:ext>
            </a:extLst>
          </p:cNvPr>
          <p:cNvSpPr/>
          <p:nvPr/>
        </p:nvSpPr>
        <p:spPr>
          <a:xfrm>
            <a:off x="129907" y="2238107"/>
            <a:ext cx="6982093" cy="1754326"/>
          </a:xfrm>
          <a:prstGeom prst="rect">
            <a:avLst/>
          </a:prstGeom>
        </p:spPr>
        <p:txBody>
          <a:bodyPr wrap="square">
            <a:spAutoFit/>
          </a:bodyPr>
          <a:lstStyle/>
          <a:p>
            <a:r>
              <a:rPr lang="en-US" sz="3600" b="1">
                <a:solidFill>
                  <a:srgbClr val="0070C0"/>
                </a:solidFill>
                <a:effectLst>
                  <a:outerShdw blurRad="38100" dist="38100" dir="2700000" algn="tl">
                    <a:srgbClr val="000000">
                      <a:alpha val="43137"/>
                    </a:srgbClr>
                  </a:outerShdw>
                </a:effectLst>
                <a:latin typeface="Arial"/>
                <a:ea typeface="+mj-ea"/>
                <a:cs typeface="Arial"/>
              </a:rPr>
              <a:t>Current Issues of the </a:t>
            </a:r>
          </a:p>
          <a:p>
            <a:r>
              <a:rPr lang="en-US" sz="3600" b="1">
                <a:solidFill>
                  <a:srgbClr val="0070C0"/>
                </a:solidFill>
                <a:effectLst>
                  <a:outerShdw blurRad="38100" dist="38100" dir="2700000" algn="tl">
                    <a:srgbClr val="000000">
                      <a:alpha val="43137"/>
                    </a:srgbClr>
                  </a:outerShdw>
                </a:effectLst>
                <a:latin typeface="Arial"/>
                <a:ea typeface="+mj-ea"/>
                <a:cs typeface="Arial"/>
              </a:rPr>
              <a:t>Subsoil Use Legislation </a:t>
            </a:r>
          </a:p>
          <a:p>
            <a:r>
              <a:rPr lang="en-US" sz="3600" b="1">
                <a:solidFill>
                  <a:srgbClr val="0070C0"/>
                </a:solidFill>
                <a:effectLst>
                  <a:outerShdw blurRad="38100" dist="38100" dir="2700000" algn="tl">
                    <a:srgbClr val="000000">
                      <a:alpha val="43137"/>
                    </a:srgbClr>
                  </a:outerShdw>
                </a:effectLst>
                <a:latin typeface="Arial"/>
                <a:ea typeface="+mj-ea"/>
                <a:cs typeface="Arial"/>
              </a:rPr>
              <a:t>in the Republic of Kazakhstan</a:t>
            </a:r>
            <a:endParaRPr lang="en-US" sz="3600" b="1" dirty="0">
              <a:solidFill>
                <a:srgbClr val="0070C0"/>
              </a:solidFill>
              <a:effectLst>
                <a:outerShdw blurRad="38100" dist="38100" dir="2700000" algn="tl">
                  <a:srgbClr val="000000">
                    <a:alpha val="43137"/>
                  </a:srgbClr>
                </a:outerShdw>
              </a:effectLst>
              <a:latin typeface="Arial"/>
              <a:ea typeface="+mj-ea"/>
              <a:cs typeface="Arial"/>
            </a:endParaRPr>
          </a:p>
        </p:txBody>
      </p:sp>
      <p:pic>
        <p:nvPicPr>
          <p:cNvPr id="1026" name="Picture 2" descr="Недропользование - Порядок предоставления права недропользования в  Республике Казахстан с учетом изменений и дополнений в Закон Республики  Казахстан &quot;О недрах и недропользовании&quot; по состоянию на 29.10.2015 г.">
            <a:extLst>
              <a:ext uri="{FF2B5EF4-FFF2-40B4-BE49-F238E27FC236}">
                <a16:creationId xmlns:a16="http://schemas.microsoft.com/office/drawing/2014/main" id="{40E39F03-774F-427E-9703-0D3D4102AC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2920" y="1493520"/>
            <a:ext cx="6021973" cy="6021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26150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614680" y="443527"/>
            <a:ext cx="9375287" cy="2604473"/>
          </a:xfrm>
          <a:prstGeom prst="rect">
            <a:avLst/>
          </a:prstGeom>
        </p:spPr>
        <p:txBody>
          <a:bodyPr vert="horz" wrap="square" lIns="0" tIns="18965" rIns="0" bIns="0" rtlCol="0">
            <a:spAutoFit/>
          </a:bodyPr>
          <a:lstStyle/>
          <a:p>
            <a:pPr marL="18062">
              <a:spcBef>
                <a:spcPts val="149"/>
              </a:spcBef>
            </a:pPr>
            <a:r>
              <a:rPr lang="en-US" sz="2800" b="1" spc="-14" dirty="0">
                <a:solidFill>
                  <a:schemeClr val="accent2">
                    <a:lumMod val="75000"/>
                  </a:schemeClr>
                </a:solidFill>
                <a:effectLst>
                  <a:outerShdw blurRad="38100" dist="38100" dir="2700000" algn="tl">
                    <a:srgbClr val="000000">
                      <a:alpha val="43137"/>
                    </a:srgbClr>
                  </a:outerShdw>
                </a:effectLst>
              </a:rPr>
              <a:t/>
            </a:r>
            <a:br>
              <a:rPr lang="en-US" sz="2800" b="1" spc="-14" dirty="0">
                <a:solidFill>
                  <a:schemeClr val="accent2">
                    <a:lumMod val="75000"/>
                  </a:schemeClr>
                </a:solidFill>
                <a:effectLst>
                  <a:outerShdw blurRad="38100" dist="38100" dir="2700000" algn="tl">
                    <a:srgbClr val="000000">
                      <a:alpha val="43137"/>
                    </a:srgbClr>
                  </a:outerShdw>
                </a:effectLst>
              </a:rPr>
            </a:br>
            <a:r>
              <a:rPr lang="en-US" sz="2800" b="1" spc="-14" dirty="0">
                <a:solidFill>
                  <a:schemeClr val="accent2">
                    <a:lumMod val="75000"/>
                  </a:schemeClr>
                </a:solidFill>
                <a:effectLst>
                  <a:outerShdw blurRad="38100" dist="38100" dir="2700000" algn="tl">
                    <a:srgbClr val="000000">
                      <a:alpha val="43137"/>
                    </a:srgbClr>
                  </a:outerShdw>
                </a:effectLst>
              </a:rPr>
              <a:t>Subsoil Use is one of the most important areas of social relations in modern Kazakhstan. </a:t>
            </a:r>
            <a:br>
              <a:rPr lang="en-US" sz="2800" b="1" spc="-14" dirty="0">
                <a:solidFill>
                  <a:schemeClr val="accent2">
                    <a:lumMod val="75000"/>
                  </a:schemeClr>
                </a:solidFill>
                <a:effectLst>
                  <a:outerShdw blurRad="38100" dist="38100" dir="2700000" algn="tl">
                    <a:srgbClr val="000000">
                      <a:alpha val="43137"/>
                    </a:srgbClr>
                  </a:outerShdw>
                </a:effectLst>
              </a:rPr>
            </a:br>
            <a:r>
              <a:rPr lang="en-US" sz="2800" b="1" spc="-14" dirty="0">
                <a:solidFill>
                  <a:schemeClr val="accent2">
                    <a:lumMod val="75000"/>
                  </a:schemeClr>
                </a:solidFill>
                <a:effectLst>
                  <a:outerShdw blurRad="38100" dist="38100" dir="2700000" algn="tl">
                    <a:srgbClr val="000000">
                      <a:alpha val="43137"/>
                    </a:srgbClr>
                  </a:outerShdw>
                </a:effectLst>
              </a:rPr>
              <a:t/>
            </a:r>
            <a:br>
              <a:rPr lang="en-US" sz="2800" b="1" spc="-14" dirty="0">
                <a:solidFill>
                  <a:schemeClr val="accent2">
                    <a:lumMod val="75000"/>
                  </a:schemeClr>
                </a:solidFill>
                <a:effectLst>
                  <a:outerShdw blurRad="38100" dist="38100" dir="2700000" algn="tl">
                    <a:srgbClr val="000000">
                      <a:alpha val="43137"/>
                    </a:srgbClr>
                  </a:outerShdw>
                </a:effectLst>
              </a:rPr>
            </a:br>
            <a:r>
              <a:rPr lang="en-US" sz="2800" b="1" spc="-14" dirty="0">
                <a:solidFill>
                  <a:schemeClr val="accent2">
                    <a:lumMod val="75000"/>
                  </a:schemeClr>
                </a:solidFill>
                <a:effectLst>
                  <a:outerShdw blurRad="38100" dist="38100" dir="2700000" algn="tl">
                    <a:srgbClr val="000000">
                      <a:alpha val="43137"/>
                    </a:srgbClr>
                  </a:outerShdw>
                </a:effectLst>
              </a:rPr>
              <a:t>The Law on Subsoil is targeted:</a:t>
            </a:r>
            <a:br>
              <a:rPr lang="en-US" sz="2800" b="1" spc="-14" dirty="0">
                <a:solidFill>
                  <a:schemeClr val="accent2">
                    <a:lumMod val="75000"/>
                  </a:schemeClr>
                </a:solidFill>
                <a:effectLst>
                  <a:outerShdw blurRad="38100" dist="38100" dir="2700000" algn="tl">
                    <a:srgbClr val="000000">
                      <a:alpha val="43137"/>
                    </a:srgbClr>
                  </a:outerShdw>
                </a:effectLst>
              </a:rPr>
            </a:br>
            <a:endParaRPr sz="2800" b="1" spc="-14" dirty="0">
              <a:solidFill>
                <a:schemeClr val="accent2">
                  <a:lumMod val="75000"/>
                </a:schemeClr>
              </a:solidFill>
              <a:effectLst>
                <a:outerShdw blurRad="38100" dist="38100" dir="2700000" algn="tl">
                  <a:srgbClr val="000000">
                    <a:alpha val="43137"/>
                  </a:srgbClr>
                </a:outerShdw>
              </a:effectLst>
            </a:endParaRPr>
          </a:p>
        </p:txBody>
      </p:sp>
      <p:sp>
        <p:nvSpPr>
          <p:cNvPr id="5" name="object 5"/>
          <p:cNvSpPr txBox="1">
            <a:spLocks noGrp="1"/>
          </p:cNvSpPr>
          <p:nvPr>
            <p:ph type="sldNum" sz="quarter" idx="12"/>
          </p:nvPr>
        </p:nvSpPr>
        <p:spPr>
          <a:xfrm>
            <a:off x="13316915" y="12900762"/>
            <a:ext cx="4254015" cy="283383"/>
          </a:xfrm>
          <a:prstGeom prst="rect">
            <a:avLst/>
          </a:prstGeom>
        </p:spPr>
        <p:txBody>
          <a:bodyPr vert="horz" wrap="square" lIns="0" tIns="6322" rIns="0" bIns="0" rtlCol="0">
            <a:spAutoFit/>
          </a:bodyPr>
          <a:lstStyle/>
          <a:p>
            <a:pPr marL="18062">
              <a:spcBef>
                <a:spcPts val="50"/>
              </a:spcBef>
            </a:pPr>
            <a:r>
              <a:rPr spc="-7" dirty="0">
                <a:solidFill>
                  <a:srgbClr val="6D2C91"/>
                </a:solidFill>
              </a:rPr>
              <a:t>DENTONS</a:t>
            </a:r>
            <a:r>
              <a:rPr spc="178" dirty="0">
                <a:solidFill>
                  <a:srgbClr val="6D2C91"/>
                </a:solidFill>
              </a:rPr>
              <a:t> </a:t>
            </a:r>
            <a:fld id="{81D60167-4931-47E6-BA6A-407CBD079E47}" type="slidenum">
              <a:rPr spc="-7" dirty="0">
                <a:solidFill>
                  <a:srgbClr val="555A5C"/>
                </a:solidFill>
              </a:rPr>
              <a:pPr marL="18062">
                <a:spcBef>
                  <a:spcPts val="50"/>
                </a:spcBef>
              </a:pPr>
              <a:t>2</a:t>
            </a:fld>
            <a:endParaRPr spc="-7" dirty="0">
              <a:solidFill>
                <a:srgbClr val="555A5C"/>
              </a:solidFill>
            </a:endParaRPr>
          </a:p>
        </p:txBody>
      </p:sp>
      <p:sp>
        <p:nvSpPr>
          <p:cNvPr id="7" name="object 4">
            <a:extLst>
              <a:ext uri="{FF2B5EF4-FFF2-40B4-BE49-F238E27FC236}">
                <a16:creationId xmlns:a16="http://schemas.microsoft.com/office/drawing/2014/main" id="{0B0DAE5F-1EA9-46E7-89AE-DE0FF373CA5B}"/>
              </a:ext>
            </a:extLst>
          </p:cNvPr>
          <p:cNvSpPr txBox="1">
            <a:spLocks/>
          </p:cNvSpPr>
          <p:nvPr/>
        </p:nvSpPr>
        <p:spPr>
          <a:xfrm>
            <a:off x="1016000" y="2895600"/>
            <a:ext cx="9375287" cy="1324636"/>
          </a:xfrm>
          <a:prstGeom prst="rect">
            <a:avLst/>
          </a:prstGeom>
        </p:spPr>
        <p:txBody>
          <a:bodyPr vert="horz" wrap="square" lIns="0" tIns="18965" rIns="0" bIns="0" rtlCol="0" anchor="t">
            <a:spAutoFit/>
          </a:bodyPr>
          <a:lstStyle>
            <a:lvl1pPr algn="l" defTabSz="650230" rtl="0" eaLnBrk="1" latinLnBrk="0" hangingPunct="1">
              <a:spcBef>
                <a:spcPct val="0"/>
              </a:spcBef>
              <a:buNone/>
              <a:defRPr sz="512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475262" indent="-457200">
              <a:spcBef>
                <a:spcPts val="149"/>
              </a:spcBef>
              <a:buFont typeface="Wingdings" panose="05000000000000000000" pitchFamily="2" charset="2"/>
              <a:buChar char="ü"/>
            </a:pPr>
            <a:r>
              <a:rPr lang="en-US" sz="2800" b="1" spc="-14" dirty="0">
                <a:solidFill>
                  <a:schemeClr val="accent2">
                    <a:lumMod val="75000"/>
                  </a:schemeClr>
                </a:solidFill>
                <a:effectLst>
                  <a:outerShdw blurRad="38100" dist="38100" dir="2700000" algn="tl">
                    <a:srgbClr val="000000">
                      <a:alpha val="43137"/>
                    </a:srgbClr>
                  </a:outerShdw>
                </a:effectLst>
              </a:rPr>
              <a:t>to protect interests of the country and;</a:t>
            </a:r>
          </a:p>
          <a:p>
            <a:pPr marL="475262" indent="-457200">
              <a:spcBef>
                <a:spcPts val="149"/>
              </a:spcBef>
              <a:buFont typeface="Wingdings" panose="05000000000000000000" pitchFamily="2" charset="2"/>
              <a:buChar char="ü"/>
            </a:pPr>
            <a:r>
              <a:rPr lang="en-US" sz="2800" b="1" spc="-14" dirty="0">
                <a:solidFill>
                  <a:schemeClr val="accent2">
                    <a:lumMod val="75000"/>
                  </a:schemeClr>
                </a:solidFill>
                <a:effectLst>
                  <a:outerShdw blurRad="38100" dist="38100" dir="2700000" algn="tl">
                    <a:srgbClr val="000000">
                      <a:alpha val="43137"/>
                    </a:srgbClr>
                  </a:outerShdw>
                </a:effectLst>
              </a:rPr>
              <a:t>to achieve rational and comprehensive study and use of subsoil.</a:t>
            </a:r>
          </a:p>
        </p:txBody>
      </p:sp>
      <p:sp>
        <p:nvSpPr>
          <p:cNvPr id="2" name="Прямоугольник 1">
            <a:extLst>
              <a:ext uri="{FF2B5EF4-FFF2-40B4-BE49-F238E27FC236}">
                <a16:creationId xmlns:a16="http://schemas.microsoft.com/office/drawing/2014/main" id="{05CED78B-0D63-4C5E-B458-7A3119AC9396}"/>
              </a:ext>
            </a:extLst>
          </p:cNvPr>
          <p:cNvSpPr/>
          <p:nvPr/>
        </p:nvSpPr>
        <p:spPr>
          <a:xfrm>
            <a:off x="579120" y="4935884"/>
            <a:ext cx="6573520" cy="3539430"/>
          </a:xfrm>
          <a:prstGeom prst="rect">
            <a:avLst/>
          </a:prstGeom>
        </p:spPr>
        <p:txBody>
          <a:bodyPr wrap="square">
            <a:spAutoFit/>
          </a:bodyPr>
          <a:lstStyle/>
          <a:p>
            <a:r>
              <a:rPr lang="en-US"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The aim of the </a:t>
            </a:r>
            <a:r>
              <a:rPr lang="en-US" sz="2800" b="1" spc="-14">
                <a:solidFill>
                  <a:schemeClr val="accent2">
                    <a:lumMod val="75000"/>
                  </a:schemeClr>
                </a:solidFill>
                <a:effectLst>
                  <a:outerShdw blurRad="38100" dist="38100" dir="2700000" algn="tl">
                    <a:srgbClr val="000000">
                      <a:alpha val="43137"/>
                    </a:srgbClr>
                  </a:outerShdw>
                </a:effectLst>
                <a:latin typeface="+mj-lt"/>
                <a:ea typeface="+mj-ea"/>
                <a:cs typeface="+mj-cs"/>
              </a:rPr>
              <a:t>government is to assure the investment attractiveness of our country not only on the legislative level but also in law enforcement practice (i.e. in real life). </a:t>
            </a:r>
            <a:r>
              <a:rPr lang="en-US"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It will lead to the long term and permanent investment into the areas of oil and gas and mining industry.</a:t>
            </a:r>
            <a:endParaRPr lang="ru-RU"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endParaRPr>
          </a:p>
        </p:txBody>
      </p:sp>
      <p:pic>
        <p:nvPicPr>
          <p:cNvPr id="2052" name="Picture 4" descr="Ukraine ranked first among EMEA countries for investment attractiveness -  Investment Opportunities In Ukraine">
            <a:extLst>
              <a:ext uri="{FF2B5EF4-FFF2-40B4-BE49-F238E27FC236}">
                <a16:creationId xmlns:a16="http://schemas.microsoft.com/office/drawing/2014/main" id="{3B42310E-C163-43C0-8C02-9D92BB1E06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25656" y="4876800"/>
            <a:ext cx="5548941" cy="353943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DCF311-5ED1-498B-AC62-E1BCEBD017E1}"/>
              </a:ext>
            </a:extLst>
          </p:cNvPr>
          <p:cNvSpPr>
            <a:spLocks noGrp="1"/>
          </p:cNvSpPr>
          <p:nvPr>
            <p:ph type="title"/>
          </p:nvPr>
        </p:nvSpPr>
        <p:spPr>
          <a:xfrm>
            <a:off x="635000" y="1066800"/>
            <a:ext cx="12115800" cy="430887"/>
          </a:xfrm>
        </p:spPr>
        <p:txBody>
          <a:bodyPr>
            <a:noAutofit/>
          </a:bodyPr>
          <a:lstStyle/>
          <a:p>
            <a:r>
              <a:rPr lang="en-US" sz="3200" spc="-14" dirty="0">
                <a:solidFill>
                  <a:schemeClr val="accent2">
                    <a:lumMod val="75000"/>
                  </a:schemeClr>
                </a:solidFill>
                <a:effectLst>
                  <a:outerShdw blurRad="38100" dist="38100" dir="2700000" algn="tl">
                    <a:srgbClr val="000000">
                      <a:alpha val="43137"/>
                    </a:srgbClr>
                  </a:outerShdw>
                </a:effectLst>
                <a:latin typeface="+mj-lt"/>
                <a:cs typeface="+mj-cs"/>
              </a:rPr>
              <a:t>In order to achieve the set objectives Kazakhstan:</a:t>
            </a:r>
            <a:endParaRPr lang="ru-RU" sz="3200" spc="-14" dirty="0">
              <a:solidFill>
                <a:schemeClr val="accent2">
                  <a:lumMod val="75000"/>
                </a:schemeClr>
              </a:solidFill>
              <a:effectLst>
                <a:outerShdw blurRad="38100" dist="38100" dir="2700000" algn="tl">
                  <a:srgbClr val="000000">
                    <a:alpha val="43137"/>
                  </a:srgbClr>
                </a:outerShdw>
              </a:effectLst>
              <a:latin typeface="+mj-lt"/>
              <a:cs typeface="+mj-cs"/>
            </a:endParaRPr>
          </a:p>
        </p:txBody>
      </p:sp>
      <p:sp>
        <p:nvSpPr>
          <p:cNvPr id="6" name="Прямоугольник 5">
            <a:extLst>
              <a:ext uri="{FF2B5EF4-FFF2-40B4-BE49-F238E27FC236}">
                <a16:creationId xmlns:a16="http://schemas.microsoft.com/office/drawing/2014/main" id="{CA9B19DD-B9B8-49BD-8DB6-1228A69EEB1A}"/>
              </a:ext>
            </a:extLst>
          </p:cNvPr>
          <p:cNvSpPr/>
          <p:nvPr/>
        </p:nvSpPr>
        <p:spPr>
          <a:xfrm>
            <a:off x="330200" y="1676400"/>
            <a:ext cx="9144000" cy="5770811"/>
          </a:xfrm>
          <a:prstGeom prst="rect">
            <a:avLst/>
          </a:prstGeom>
        </p:spPr>
        <p:txBody>
          <a:bodyPr wrap="square">
            <a:spAutoFit/>
          </a:bodyPr>
          <a:lstStyle/>
          <a:p>
            <a:pPr marL="731837" indent="-457200">
              <a:spcAft>
                <a:spcPts val="600"/>
              </a:spcAft>
              <a:buFont typeface="Wingdings" panose="05000000000000000000" pitchFamily="2" charset="2"/>
              <a:buChar char="q"/>
              <a:tabLst>
                <a:tab pos="625475" algn="l"/>
              </a:tabLst>
            </a:pPr>
            <a:r>
              <a:rPr lang="en-US"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Continuously</a:t>
            </a:r>
            <a:r>
              <a:rPr lang="ru-RU"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 </a:t>
            </a:r>
            <a:r>
              <a:rPr lang="en-US"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amends subsoil use legislation aiming to enhance and simplify it for investors. For instance, to simplify the procedures of obtaining the right on subsoil use (according to the principle of “first came – first obtained”);</a:t>
            </a:r>
            <a:endParaRPr lang="ru-RU"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endParaRPr>
          </a:p>
          <a:p>
            <a:pPr marL="731837" indent="-457200">
              <a:spcAft>
                <a:spcPts val="1200"/>
              </a:spcAft>
              <a:buFont typeface="Wingdings" panose="05000000000000000000" pitchFamily="2" charset="2"/>
              <a:buChar char="q"/>
            </a:pPr>
            <a:r>
              <a:rPr lang="en-US"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Adopted several governmental programs and conceptions related to the subsoil use. For instance, the Concept of legal policy of the RK from 2010 to 2020 , the Concept of the Geological Sector Development of the RK until 2030 , Concept of development of fuel - energy complex of the RK until 2030 and other industry related programs.</a:t>
            </a:r>
            <a:endParaRPr lang="ru-RU" sz="2800" b="1" spc="-14" dirty="0">
              <a:solidFill>
                <a:schemeClr val="accent2">
                  <a:lumMod val="75000"/>
                </a:schemeClr>
              </a:solidFill>
              <a:effectLst>
                <a:outerShdw blurRad="38100" dist="38100" dir="2700000" algn="tl">
                  <a:srgbClr val="000000">
                    <a:alpha val="43137"/>
                  </a:srgbClr>
                </a:outerShdw>
              </a:effectLst>
              <a:latin typeface="+mj-lt"/>
              <a:ea typeface="+mj-ea"/>
              <a:cs typeface="+mj-cs"/>
            </a:endParaRPr>
          </a:p>
        </p:txBody>
      </p:sp>
      <p:pic>
        <p:nvPicPr>
          <p:cNvPr id="4" name="Рисунок 3">
            <a:extLst>
              <a:ext uri="{FF2B5EF4-FFF2-40B4-BE49-F238E27FC236}">
                <a16:creationId xmlns:a16="http://schemas.microsoft.com/office/drawing/2014/main" id="{E265EE6D-B1FC-4703-B251-B608E712F117}"/>
              </a:ext>
            </a:extLst>
          </p:cNvPr>
          <p:cNvPicPr>
            <a:picLocks noChangeAspect="1"/>
          </p:cNvPicPr>
          <p:nvPr/>
        </p:nvPicPr>
        <p:blipFill>
          <a:blip r:embed="rId3"/>
          <a:stretch>
            <a:fillRect/>
          </a:stretch>
        </p:blipFill>
        <p:spPr>
          <a:xfrm>
            <a:off x="4140200" y="7167290"/>
            <a:ext cx="6066601" cy="2586310"/>
          </a:xfrm>
          <a:prstGeom prst="rect">
            <a:avLst/>
          </a:prstGeom>
        </p:spPr>
      </p:pic>
    </p:spTree>
    <p:extLst>
      <p:ext uri="{BB962C8B-B14F-4D97-AF65-F5344CB8AC3E}">
        <p14:creationId xmlns:p14="http://schemas.microsoft.com/office/powerpoint/2010/main" val="42192432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78460" y="503553"/>
            <a:ext cx="9512300" cy="1213153"/>
          </a:xfrm>
          <a:prstGeom prst="rect">
            <a:avLst/>
          </a:prstGeom>
        </p:spPr>
        <p:txBody>
          <a:bodyPr vert="horz" wrap="square" lIns="0" tIns="12700" rIns="0" bIns="0" rtlCol="0">
            <a:spAutoFit/>
          </a:bodyPr>
          <a:lstStyle/>
          <a:p>
            <a:pPr marL="12700">
              <a:lnSpc>
                <a:spcPct val="100000"/>
              </a:lnSpc>
              <a:spcBef>
                <a:spcPts val="100"/>
              </a:spcBef>
            </a:pPr>
            <a:r>
              <a:rPr lang="en-US" sz="2600" b="1" spc="-14" dirty="0">
                <a:solidFill>
                  <a:srgbClr val="C00000"/>
                </a:solidFill>
                <a:effectLst>
                  <a:outerShdw blurRad="38100" dist="38100" dir="2700000" algn="tl">
                    <a:srgbClr val="000000">
                      <a:alpha val="43137"/>
                    </a:srgbClr>
                  </a:outerShdw>
                </a:effectLst>
              </a:rPr>
              <a:t>However there are still some serious concerns and problems in the legislative framework on the subsoil use. The most discussed matters are:</a:t>
            </a:r>
            <a:endParaRPr sz="2600" b="1" spc="-14" dirty="0">
              <a:solidFill>
                <a:srgbClr val="C00000"/>
              </a:solidFill>
              <a:effectLst>
                <a:outerShdw blurRad="38100" dist="38100" dir="2700000" algn="tl">
                  <a:srgbClr val="000000">
                    <a:alpha val="43137"/>
                  </a:srgbClr>
                </a:outerShdw>
              </a:effectLst>
            </a:endParaRPr>
          </a:p>
        </p:txBody>
      </p:sp>
      <p:sp>
        <p:nvSpPr>
          <p:cNvPr id="3" name="object 3"/>
          <p:cNvSpPr txBox="1"/>
          <p:nvPr/>
        </p:nvSpPr>
        <p:spPr>
          <a:xfrm>
            <a:off x="378460" y="1524000"/>
            <a:ext cx="10086340" cy="7886774"/>
          </a:xfrm>
          <a:prstGeom prst="rect">
            <a:avLst/>
          </a:prstGeom>
        </p:spPr>
        <p:txBody>
          <a:bodyPr vert="horz" wrap="square" lIns="0" tIns="12700" rIns="0" bIns="0" rtlCol="0">
            <a:spAutoFit/>
          </a:bodyPr>
          <a:lstStyle/>
          <a:p>
            <a:pPr marL="182563" indent="-169863">
              <a:lnSpc>
                <a:spcPct val="100000"/>
              </a:lnSpc>
              <a:spcBef>
                <a:spcPts val="100"/>
              </a:spcBef>
            </a:pPr>
            <a:r>
              <a:rPr lang="ru-RU" sz="4800" dirty="0">
                <a:latin typeface="Arial"/>
                <a:cs typeface="Arial"/>
              </a:rPr>
              <a:t> </a:t>
            </a:r>
            <a:r>
              <a:rPr lang="ru-RU"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1)</a:t>
            </a:r>
            <a:r>
              <a:rPr lang="en-US"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 </a:t>
            </a:r>
            <a:r>
              <a:rPr lang="en-US" sz="2100" b="1" u="sng" spc="-14" dirty="0">
                <a:solidFill>
                  <a:schemeClr val="accent2">
                    <a:lumMod val="75000"/>
                  </a:schemeClr>
                </a:solidFill>
                <a:latin typeface="+mj-lt"/>
                <a:ea typeface="+mj-ea"/>
                <a:cs typeface="+mj-cs"/>
              </a:rPr>
              <a:t>The definition of the subsoil use right and its relation to the proprietary right</a:t>
            </a:r>
            <a:r>
              <a:rPr lang="en-US" sz="2100" b="1" spc="-14" dirty="0">
                <a:solidFill>
                  <a:schemeClr val="accent2">
                    <a:lumMod val="75000"/>
                  </a:schemeClr>
                </a:solidFill>
                <a:latin typeface="+mj-lt"/>
                <a:ea typeface="+mj-ea"/>
                <a:cs typeface="+mj-cs"/>
              </a:rPr>
              <a:t>:</a:t>
            </a:r>
            <a:r>
              <a:rPr lang="ru-RU" sz="2100" b="1" spc="-14" dirty="0">
                <a:solidFill>
                  <a:schemeClr val="accent2">
                    <a:lumMod val="75000"/>
                  </a:schemeClr>
                </a:solidFill>
                <a:latin typeface="+mj-lt"/>
                <a:ea typeface="+mj-ea"/>
                <a:cs typeface="+mj-cs"/>
              </a:rPr>
              <a:t> </a:t>
            </a:r>
          </a:p>
          <a:p>
            <a:pPr marL="698500" indent="-333375">
              <a:lnSpc>
                <a:spcPct val="100000"/>
              </a:lnSpc>
              <a:spcBef>
                <a:spcPts val="100"/>
              </a:spcBef>
              <a:buFont typeface="Wingdings" panose="05000000000000000000" pitchFamily="2" charset="2"/>
              <a:buChar char="§"/>
            </a:pPr>
            <a:r>
              <a:rPr lang="en-US" sz="2100" spc="-14" dirty="0">
                <a:solidFill>
                  <a:schemeClr val="accent2">
                    <a:lumMod val="75000"/>
                  </a:schemeClr>
                </a:solidFill>
                <a:latin typeface="+mj-lt"/>
                <a:ea typeface="+mj-ea"/>
                <a:cs typeface="+mj-cs"/>
              </a:rPr>
              <a:t>According to the Subsoil Use legislation, the right on subsoil is a right of possession and usage of subsoil gained by the subsoil users in accordance with the current law. The right on subsoil use relates to the proprietary right. The proprietary right is understood as a subjective right guaranteeing the fulfilment of interests of an entitled person by way of a direct impact on the subject matter, which is under his economic control. The proprietary right is established provided the right holder has the power to possess, use and dispose. </a:t>
            </a:r>
            <a:endParaRPr lang="ru-RU" sz="2100" spc="-14" dirty="0">
              <a:solidFill>
                <a:schemeClr val="accent2">
                  <a:lumMod val="75000"/>
                </a:schemeClr>
              </a:solidFill>
              <a:latin typeface="+mj-lt"/>
              <a:ea typeface="+mj-ea"/>
              <a:cs typeface="+mj-cs"/>
            </a:endParaRPr>
          </a:p>
          <a:p>
            <a:pPr marL="698500" indent="-333375">
              <a:lnSpc>
                <a:spcPct val="100000"/>
              </a:lnSpc>
              <a:spcBef>
                <a:spcPts val="100"/>
              </a:spcBef>
              <a:buFont typeface="Wingdings" panose="05000000000000000000" pitchFamily="2" charset="2"/>
              <a:buChar char="§"/>
            </a:pPr>
            <a:r>
              <a:rPr lang="en-US" sz="2100" spc="-14" dirty="0">
                <a:solidFill>
                  <a:schemeClr val="accent2">
                    <a:lumMod val="75000"/>
                  </a:schemeClr>
                </a:solidFill>
                <a:latin typeface="+mj-lt"/>
                <a:ea typeface="+mj-ea"/>
                <a:cs typeface="+mj-cs"/>
              </a:rPr>
              <a:t>Governmental property right on subsoil is the main type of proprietary right in this area</a:t>
            </a:r>
            <a:r>
              <a:rPr lang="ru-RU" sz="2100" spc="-14" dirty="0">
                <a:solidFill>
                  <a:schemeClr val="accent2">
                    <a:lumMod val="75000"/>
                  </a:schemeClr>
                </a:solidFill>
                <a:latin typeface="+mj-lt"/>
                <a:ea typeface="+mj-ea"/>
                <a:cs typeface="+mj-cs"/>
              </a:rPr>
              <a:t>.</a:t>
            </a:r>
            <a:r>
              <a:rPr lang="en-US" sz="2100" spc="-14" dirty="0">
                <a:solidFill>
                  <a:schemeClr val="accent2">
                    <a:lumMod val="75000"/>
                  </a:schemeClr>
                </a:solidFill>
                <a:latin typeface="+mj-lt"/>
                <a:ea typeface="+mj-ea"/>
                <a:cs typeface="+mj-cs"/>
              </a:rPr>
              <a:t> Subject matter of the right on subsoil use is subsoil and in particular subsoil plots. The subsoil is under governmental exclusive possession and can be transferred to other interested persons only in accordance with the Subsoil Use Laws. Therefore, subsoil itself cannot be a subject matter of purchase – and – sale contract, a gift or security and the government cannot dispose the subsoil to other parties. The government exercises its right to dispose subsoil by making subsoil available for use by third parties. In this regard, the framework of the Subsoil Use Laws is similar to other proprietary rights such as the right on land use. There are problems on the development of the conception itself leading to the inconsistencies within the definitions of “subsoil”, “land”, and “land plot”. The question arises on where the land ends and subsoil begins.</a:t>
            </a:r>
            <a:endParaRPr lang="ru-RU" sz="2100" spc="-14" dirty="0">
              <a:solidFill>
                <a:schemeClr val="accent2">
                  <a:lumMod val="75000"/>
                </a:schemeClr>
              </a:solidFill>
              <a:latin typeface="+mj-lt"/>
              <a:ea typeface="+mj-ea"/>
              <a:cs typeface="+mj-cs"/>
            </a:endParaRPr>
          </a:p>
        </p:txBody>
      </p:sp>
    </p:spTree>
    <p:extLst>
      <p:ext uri="{BB962C8B-B14F-4D97-AF65-F5344CB8AC3E}">
        <p14:creationId xmlns:p14="http://schemas.microsoft.com/office/powerpoint/2010/main" val="700419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30200" y="718723"/>
            <a:ext cx="10086340" cy="7263527"/>
          </a:xfrm>
          <a:prstGeom prst="rect">
            <a:avLst/>
          </a:prstGeom>
        </p:spPr>
        <p:txBody>
          <a:bodyPr vert="horz" wrap="square" lIns="0" tIns="12700" rIns="0" bIns="0" rtlCol="0">
            <a:spAutoFit/>
          </a:bodyPr>
          <a:lstStyle/>
          <a:p>
            <a:pPr marL="182563" indent="-169863">
              <a:lnSpc>
                <a:spcPct val="100000"/>
              </a:lnSpc>
              <a:spcBef>
                <a:spcPts val="100"/>
              </a:spcBef>
            </a:pPr>
            <a:r>
              <a:rPr lang="ru-RU" sz="4800" dirty="0">
                <a:latin typeface="Arial"/>
                <a:cs typeface="Arial"/>
              </a:rPr>
              <a:t> </a:t>
            </a:r>
            <a:r>
              <a:rPr lang="en-US"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2</a:t>
            </a:r>
            <a:r>
              <a:rPr lang="ru-RU"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a:t>
            </a:r>
            <a:r>
              <a:rPr lang="en-US"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 </a:t>
            </a:r>
            <a:r>
              <a:rPr lang="en-US" sz="2100" b="1" u="sng" spc="-14" dirty="0">
                <a:solidFill>
                  <a:schemeClr val="accent2">
                    <a:lumMod val="75000"/>
                  </a:schemeClr>
                </a:solidFill>
                <a:latin typeface="+mj-lt"/>
                <a:ea typeface="+mj-ea"/>
                <a:cs typeface="+mj-cs"/>
              </a:rPr>
              <a:t>Another problem is the definition of the right on subsoil use through the concept of “possession”, which contradicts the conception of a proprietary right</a:t>
            </a:r>
            <a:r>
              <a:rPr lang="en-US" sz="2100" b="1" spc="-14" dirty="0">
                <a:solidFill>
                  <a:schemeClr val="accent2">
                    <a:lumMod val="75000"/>
                  </a:schemeClr>
                </a:solidFill>
                <a:latin typeface="+mj-lt"/>
                <a:ea typeface="+mj-ea"/>
                <a:cs typeface="+mj-cs"/>
              </a:rPr>
              <a:t>:</a:t>
            </a:r>
            <a:r>
              <a:rPr lang="ru-RU" sz="2100" b="1" spc="-14" dirty="0">
                <a:solidFill>
                  <a:schemeClr val="accent2">
                    <a:lumMod val="75000"/>
                  </a:schemeClr>
                </a:solidFill>
                <a:latin typeface="+mj-lt"/>
                <a:ea typeface="+mj-ea"/>
                <a:cs typeface="+mj-cs"/>
              </a:rPr>
              <a:t> </a:t>
            </a:r>
          </a:p>
          <a:p>
            <a:pPr marL="698500" indent="-333375">
              <a:lnSpc>
                <a:spcPct val="100000"/>
              </a:lnSpc>
              <a:spcBef>
                <a:spcPts val="100"/>
              </a:spcBef>
              <a:buFont typeface="Wingdings" panose="05000000000000000000" pitchFamily="2" charset="2"/>
              <a:buChar char="§"/>
            </a:pPr>
            <a:r>
              <a:rPr lang="en-US" sz="2100" spc="-14" dirty="0">
                <a:solidFill>
                  <a:schemeClr val="accent2">
                    <a:lumMod val="75000"/>
                  </a:schemeClr>
                </a:solidFill>
                <a:latin typeface="+mj-lt"/>
                <a:ea typeface="+mj-ea"/>
                <a:cs typeface="+mj-cs"/>
              </a:rPr>
              <a:t>This relates to the cases of establishment of the right on subsoil use of two or more subsoil users with the reference to different contracts. According to principle of the legal theory, the right of possession of one individual must eliminate the right of the other individual for possession of the same property.</a:t>
            </a:r>
          </a:p>
          <a:p>
            <a:pPr marL="365125">
              <a:spcBef>
                <a:spcPts val="100"/>
              </a:spcBef>
            </a:pPr>
            <a:endParaRPr lang="en-US" sz="2000" b="1" spc="-14" dirty="0">
              <a:solidFill>
                <a:schemeClr val="accent2">
                  <a:lumMod val="75000"/>
                </a:schemeClr>
              </a:solidFill>
              <a:effectLst>
                <a:outerShdw blurRad="38100" dist="38100" dir="2700000" algn="tl">
                  <a:srgbClr val="000000">
                    <a:alpha val="43137"/>
                  </a:srgbClr>
                </a:outerShdw>
              </a:effectLst>
            </a:endParaRPr>
          </a:p>
          <a:p>
            <a:pPr marL="365125">
              <a:spcBef>
                <a:spcPts val="100"/>
              </a:spcBef>
            </a:pPr>
            <a:r>
              <a:rPr lang="en-US" sz="2000" b="1" spc="-14" dirty="0">
                <a:solidFill>
                  <a:schemeClr val="accent2">
                    <a:lumMod val="75000"/>
                  </a:schemeClr>
                </a:solidFill>
                <a:effectLst>
                  <a:outerShdw blurRad="38100" dist="38100" dir="2700000" algn="tl">
                    <a:srgbClr val="000000">
                      <a:alpha val="43137"/>
                    </a:srgbClr>
                  </a:outerShdw>
                </a:effectLst>
              </a:rPr>
              <a:t>3</a:t>
            </a:r>
            <a:r>
              <a:rPr lang="ru-RU" sz="2000" b="1" spc="-14" dirty="0">
                <a:solidFill>
                  <a:schemeClr val="accent2">
                    <a:lumMod val="75000"/>
                  </a:schemeClr>
                </a:solidFill>
                <a:effectLst>
                  <a:outerShdw blurRad="38100" dist="38100" dir="2700000" algn="tl">
                    <a:srgbClr val="000000">
                      <a:alpha val="43137"/>
                    </a:srgbClr>
                  </a:outerShdw>
                </a:effectLst>
              </a:rPr>
              <a:t>)</a:t>
            </a:r>
            <a:r>
              <a:rPr lang="en-US" sz="2000" b="1" spc="-14" dirty="0">
                <a:solidFill>
                  <a:schemeClr val="accent2">
                    <a:lumMod val="75000"/>
                  </a:schemeClr>
                </a:solidFill>
                <a:effectLst>
                  <a:outerShdw blurRad="38100" dist="38100" dir="2700000" algn="tl">
                    <a:srgbClr val="000000">
                      <a:alpha val="43137"/>
                    </a:srgbClr>
                  </a:outerShdw>
                </a:effectLst>
              </a:rPr>
              <a:t> </a:t>
            </a:r>
            <a:r>
              <a:rPr lang="en-US" sz="2100" b="1" u="sng" spc="-14" dirty="0">
                <a:solidFill>
                  <a:schemeClr val="accent2">
                    <a:lumMod val="75000"/>
                  </a:schemeClr>
                </a:solidFill>
              </a:rPr>
              <a:t>The next major problem is unequal positions between the government and a subsoil user:</a:t>
            </a:r>
            <a:endParaRPr lang="ru-RU" sz="2100" b="1" spc="-14" dirty="0">
              <a:solidFill>
                <a:schemeClr val="accent2">
                  <a:lumMod val="75000"/>
                </a:schemeClr>
              </a:solidFill>
            </a:endParaRPr>
          </a:p>
          <a:p>
            <a:pPr marL="698500" indent="-333375">
              <a:lnSpc>
                <a:spcPct val="100000"/>
              </a:lnSpc>
              <a:spcBef>
                <a:spcPts val="100"/>
              </a:spcBef>
              <a:buFont typeface="Wingdings" panose="05000000000000000000" pitchFamily="2" charset="2"/>
              <a:buChar char="§"/>
            </a:pPr>
            <a:r>
              <a:rPr lang="en-US" sz="2100" spc="-14" dirty="0">
                <a:solidFill>
                  <a:schemeClr val="accent2">
                    <a:lumMod val="75000"/>
                  </a:schemeClr>
                </a:solidFill>
                <a:latin typeface="+mj-lt"/>
                <a:ea typeface="+mj-ea"/>
                <a:cs typeface="+mj-cs"/>
              </a:rPr>
              <a:t>There is the inconsistency of the provisions (on the termination of contract, responsibility of a subsoil user, etc.), which are specified within the spheres of subsoil use, civil law and norms. The situation relating to the termination of contract on subsoil use when the government unilaterally terminates the contract serves a good example of this argument.</a:t>
            </a:r>
          </a:p>
          <a:p>
            <a:pPr marL="715963">
              <a:lnSpc>
                <a:spcPct val="100000"/>
              </a:lnSpc>
              <a:spcBef>
                <a:spcPts val="100"/>
              </a:spcBef>
            </a:pPr>
            <a:r>
              <a:rPr lang="en-US" sz="2100" spc="-14" dirty="0">
                <a:solidFill>
                  <a:schemeClr val="accent2">
                    <a:lumMod val="75000"/>
                  </a:schemeClr>
                </a:solidFill>
                <a:latin typeface="+mj-lt"/>
                <a:ea typeface="+mj-ea"/>
                <a:cs typeface="+mj-cs"/>
              </a:rPr>
              <a:t>Another argument for unequal position of the government and subsoil user is that the penalty sum, included in the contract on subsoil use, is only applicable to the subsoil user but is not applicable to the government who is also a party to the contract. Taking into account that in most cases the government does not fulfill its duties properly, the subsoil user is put into an unequal position being in a vulnerable state.</a:t>
            </a:r>
            <a:endParaRPr lang="ru-RU" sz="2100" spc="-14" dirty="0">
              <a:solidFill>
                <a:schemeClr val="accent2">
                  <a:lumMod val="75000"/>
                </a:schemeClr>
              </a:solidFill>
              <a:latin typeface="+mj-lt"/>
              <a:ea typeface="+mj-ea"/>
              <a:cs typeface="+mj-cs"/>
            </a:endParaRPr>
          </a:p>
        </p:txBody>
      </p:sp>
    </p:spTree>
    <p:extLst>
      <p:ext uri="{BB962C8B-B14F-4D97-AF65-F5344CB8AC3E}">
        <p14:creationId xmlns:p14="http://schemas.microsoft.com/office/powerpoint/2010/main" val="15212117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330200" y="718723"/>
            <a:ext cx="10086340" cy="3995966"/>
          </a:xfrm>
          <a:prstGeom prst="rect">
            <a:avLst/>
          </a:prstGeom>
        </p:spPr>
        <p:txBody>
          <a:bodyPr vert="horz" wrap="square" lIns="0" tIns="12700" rIns="0" bIns="0" rtlCol="0">
            <a:spAutoFit/>
          </a:bodyPr>
          <a:lstStyle/>
          <a:p>
            <a:pPr marL="182563" indent="-169863">
              <a:lnSpc>
                <a:spcPct val="100000"/>
              </a:lnSpc>
              <a:spcBef>
                <a:spcPts val="100"/>
              </a:spcBef>
            </a:pPr>
            <a:r>
              <a:rPr lang="ru-RU" sz="4800" dirty="0">
                <a:latin typeface="Arial"/>
                <a:cs typeface="Arial"/>
              </a:rPr>
              <a:t> </a:t>
            </a:r>
            <a:r>
              <a:rPr lang="en-US"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4</a:t>
            </a:r>
            <a:r>
              <a:rPr lang="ru-RU"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a:t>
            </a:r>
            <a:r>
              <a:rPr lang="en-US" sz="20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 </a:t>
            </a:r>
            <a:r>
              <a:rPr lang="en-US" sz="2100" b="1" u="sng" spc="-14" dirty="0">
                <a:solidFill>
                  <a:schemeClr val="accent2">
                    <a:lumMod val="75000"/>
                  </a:schemeClr>
                </a:solidFill>
                <a:effectLst>
                  <a:outerShdw blurRad="38100" dist="38100" dir="2700000" algn="tl">
                    <a:srgbClr val="000000">
                      <a:alpha val="43137"/>
                    </a:srgbClr>
                  </a:outerShdw>
                </a:effectLst>
                <a:latin typeface="+mj-lt"/>
                <a:ea typeface="+mj-ea"/>
                <a:cs typeface="+mj-cs"/>
              </a:rPr>
              <a:t>T</a:t>
            </a:r>
            <a:r>
              <a:rPr lang="en-US" sz="2100" b="1" u="sng" spc="-14" dirty="0">
                <a:solidFill>
                  <a:schemeClr val="accent2">
                    <a:lumMod val="75000"/>
                  </a:schemeClr>
                </a:solidFill>
                <a:latin typeface="+mj-lt"/>
                <a:ea typeface="+mj-ea"/>
                <a:cs typeface="+mj-cs"/>
              </a:rPr>
              <a:t>he governmental regulation has a very low level of effectiveness</a:t>
            </a:r>
            <a:r>
              <a:rPr lang="en-US" sz="2100" b="1" spc="-14" dirty="0">
                <a:solidFill>
                  <a:schemeClr val="accent2">
                    <a:lumMod val="75000"/>
                  </a:schemeClr>
                </a:solidFill>
                <a:latin typeface="+mj-lt"/>
                <a:ea typeface="+mj-ea"/>
                <a:cs typeface="+mj-cs"/>
              </a:rPr>
              <a:t>:</a:t>
            </a:r>
            <a:r>
              <a:rPr lang="ru-RU" sz="2100" b="1" spc="-14" dirty="0">
                <a:solidFill>
                  <a:schemeClr val="accent2">
                    <a:lumMod val="75000"/>
                  </a:schemeClr>
                </a:solidFill>
                <a:latin typeface="+mj-lt"/>
                <a:ea typeface="+mj-ea"/>
                <a:cs typeface="+mj-cs"/>
              </a:rPr>
              <a:t> </a:t>
            </a:r>
          </a:p>
          <a:p>
            <a:pPr marL="698500" indent="-333375">
              <a:lnSpc>
                <a:spcPct val="100000"/>
              </a:lnSpc>
              <a:spcBef>
                <a:spcPts val="100"/>
              </a:spcBef>
              <a:buFont typeface="Wingdings" panose="05000000000000000000" pitchFamily="2" charset="2"/>
              <a:buChar char="§"/>
            </a:pPr>
            <a:r>
              <a:rPr lang="en-US" sz="2100" spc="-14" dirty="0">
                <a:solidFill>
                  <a:schemeClr val="accent2">
                    <a:lumMod val="75000"/>
                  </a:schemeClr>
                </a:solidFill>
                <a:latin typeface="+mj-lt"/>
                <a:ea typeface="+mj-ea"/>
                <a:cs typeface="+mj-cs"/>
              </a:rPr>
              <a:t>The competent bodies along with the authorized organs of the governmental regulation and organs related to the inspection works (ecological inspection, in the area of industrial safety, sanitary and epidemiological), to the projects on exploration works, to the coordination of the working programs and to the formation of the contract on subsoil, perform their duties very slowly. Practically in 99 % of cases the government bodies miss the deadlines prescribed by Subsoil Use Laws. This damages the reputation of the country and our investment climate. The most striking information is the fact that the current situation has become a norm and no one actually takes responsibility for it. </a:t>
            </a:r>
            <a:endParaRPr lang="ru-RU" sz="2100" spc="-14" dirty="0">
              <a:solidFill>
                <a:schemeClr val="accent2">
                  <a:lumMod val="75000"/>
                </a:schemeClr>
              </a:solidFill>
              <a:latin typeface="+mj-lt"/>
              <a:ea typeface="+mj-ea"/>
              <a:cs typeface="+mj-cs"/>
            </a:endParaRPr>
          </a:p>
        </p:txBody>
      </p:sp>
      <p:pic>
        <p:nvPicPr>
          <p:cNvPr id="3074" name="Picture 2" descr="Доктор, у меня плохой баланс»: как предотвратить финансовые проблемы в  компании - Новости 1С, Битрикс, тренды, реалии и фишки автоматизации бизнеса">
            <a:extLst>
              <a:ext uri="{FF2B5EF4-FFF2-40B4-BE49-F238E27FC236}">
                <a16:creationId xmlns:a16="http://schemas.microsoft.com/office/drawing/2014/main" id="{451D9A85-56C3-4584-8E48-E199D9FD41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4200" y="5486400"/>
            <a:ext cx="6146281" cy="39959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9525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a:extLst>
              <a:ext uri="{FF2B5EF4-FFF2-40B4-BE49-F238E27FC236}">
                <a16:creationId xmlns:a16="http://schemas.microsoft.com/office/drawing/2014/main" id="{CA9B19DD-B9B8-49BD-8DB6-1228A69EEB1A}"/>
              </a:ext>
            </a:extLst>
          </p:cNvPr>
          <p:cNvSpPr/>
          <p:nvPr/>
        </p:nvSpPr>
        <p:spPr>
          <a:xfrm>
            <a:off x="406400" y="3352800"/>
            <a:ext cx="10363200" cy="6309420"/>
          </a:xfrm>
          <a:prstGeom prst="rect">
            <a:avLst/>
          </a:prstGeom>
        </p:spPr>
        <p:txBody>
          <a:bodyPr wrap="square">
            <a:spAutoFit/>
          </a:bodyPr>
          <a:lstStyle/>
          <a:p>
            <a:pPr marL="274637">
              <a:spcAft>
                <a:spcPts val="600"/>
              </a:spcAft>
              <a:tabLst>
                <a:tab pos="625475" algn="l"/>
              </a:tabLst>
            </a:pPr>
            <a:r>
              <a:rPr lang="en-US" sz="24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In my opinion the following measures</a:t>
            </a:r>
            <a:r>
              <a:rPr lang="ru-RU" sz="24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 </a:t>
            </a:r>
            <a:r>
              <a:rPr lang="en-US" sz="2400" b="1" spc="-14" dirty="0">
                <a:solidFill>
                  <a:schemeClr val="accent2">
                    <a:lumMod val="75000"/>
                  </a:schemeClr>
                </a:solidFill>
                <a:effectLst>
                  <a:outerShdw blurRad="38100" dist="38100" dir="2700000" algn="tl">
                    <a:srgbClr val="000000">
                      <a:alpha val="43137"/>
                    </a:srgbClr>
                  </a:outerShdw>
                </a:effectLst>
                <a:latin typeface="+mj-lt"/>
                <a:ea typeface="+mj-ea"/>
                <a:cs typeface="+mj-cs"/>
              </a:rPr>
              <a:t>will contribute to the improvement of investment climate in Kazakhstan:</a:t>
            </a:r>
          </a:p>
          <a:p>
            <a:pPr marL="731837" indent="-457200">
              <a:spcAft>
                <a:spcPts val="600"/>
              </a:spcAft>
              <a:buFont typeface="Wingdings" panose="05000000000000000000" pitchFamily="2" charset="2"/>
              <a:buChar char="Ø"/>
              <a:tabLst>
                <a:tab pos="625475" algn="l"/>
              </a:tabLst>
            </a:pPr>
            <a:r>
              <a:rPr lang="en-US" sz="2400" spc="-14" dirty="0">
                <a:solidFill>
                  <a:schemeClr val="accent2">
                    <a:lumMod val="75000"/>
                  </a:schemeClr>
                </a:solidFill>
                <a:latin typeface="+mj-lt"/>
                <a:ea typeface="+mj-ea"/>
                <a:cs typeface="+mj-cs"/>
              </a:rPr>
              <a:t>Deeper and more effective cooperative work between government, subsoil users and potential investors  including not only large-sized entities</a:t>
            </a:r>
            <a:r>
              <a:rPr lang="ru-RU" sz="2400" spc="-14" dirty="0">
                <a:solidFill>
                  <a:schemeClr val="accent2">
                    <a:lumMod val="75000"/>
                  </a:schemeClr>
                </a:solidFill>
                <a:latin typeface="+mj-lt"/>
                <a:ea typeface="+mj-ea"/>
                <a:cs typeface="+mj-cs"/>
              </a:rPr>
              <a:t> </a:t>
            </a:r>
            <a:r>
              <a:rPr lang="en-US" sz="2400" spc="-14" dirty="0">
                <a:solidFill>
                  <a:schemeClr val="accent2">
                    <a:lumMod val="75000"/>
                  </a:schemeClr>
                </a:solidFill>
                <a:latin typeface="+mj-lt"/>
                <a:ea typeface="+mj-ea"/>
                <a:cs typeface="+mj-cs"/>
              </a:rPr>
              <a:t>whose interests are lobbied in the government, but also medium-sized businesses;</a:t>
            </a:r>
            <a:endParaRPr lang="ru-RU" sz="2400" spc="-14" dirty="0">
              <a:solidFill>
                <a:schemeClr val="accent2">
                  <a:lumMod val="75000"/>
                </a:schemeClr>
              </a:solidFill>
              <a:latin typeface="+mj-lt"/>
              <a:ea typeface="+mj-ea"/>
              <a:cs typeface="+mj-cs"/>
            </a:endParaRPr>
          </a:p>
          <a:p>
            <a:pPr marL="715963" indent="-442913">
              <a:spcAft>
                <a:spcPts val="1200"/>
              </a:spcAft>
              <a:buFont typeface="Wingdings" panose="05000000000000000000" pitchFamily="2" charset="2"/>
              <a:buChar char="Ø"/>
            </a:pPr>
            <a:r>
              <a:rPr lang="en-US" sz="2400" spc="-14" dirty="0">
                <a:solidFill>
                  <a:schemeClr val="accent2">
                    <a:lumMod val="75000"/>
                  </a:schemeClr>
                </a:solidFill>
                <a:latin typeface="+mj-lt"/>
                <a:ea typeface="+mj-ea"/>
                <a:cs typeface="+mj-cs"/>
              </a:rPr>
              <a:t>Providing more or less equal position between the government and subsoil users by stipulating penalties for in relation to the authorized body representing the government in subsoil use contracts, as well as by limiting the powers of the authorized body to early terminate subsoil use contract without special inter partes procedure;</a:t>
            </a:r>
          </a:p>
          <a:p>
            <a:pPr marL="715963" indent="-442913">
              <a:spcAft>
                <a:spcPts val="1200"/>
              </a:spcAft>
              <a:buFont typeface="Wingdings" panose="05000000000000000000" pitchFamily="2" charset="2"/>
              <a:buChar char="Ø"/>
            </a:pPr>
            <a:r>
              <a:rPr lang="en-US" sz="2400" spc="-14" dirty="0">
                <a:solidFill>
                  <a:schemeClr val="accent2">
                    <a:lumMod val="75000"/>
                  </a:schemeClr>
                </a:solidFill>
                <a:latin typeface="+mj-lt"/>
                <a:ea typeface="+mj-ea"/>
                <a:cs typeface="+mj-cs"/>
              </a:rPr>
              <a:t>To improve “a window” principle for assistance to subsoil users and investors. The list of instances when investors could not gain the desired right on subsoil use with regards to a certain subsoil plot, after unsuccessfully visiting the doorsteps of many cabinets, is enormous.  </a:t>
            </a:r>
            <a:endParaRPr lang="ru-RU" sz="2400" spc="-14" dirty="0">
              <a:solidFill>
                <a:schemeClr val="accent2">
                  <a:lumMod val="75000"/>
                </a:schemeClr>
              </a:solidFill>
              <a:latin typeface="+mj-lt"/>
              <a:ea typeface="+mj-ea"/>
              <a:cs typeface="+mj-cs"/>
            </a:endParaRPr>
          </a:p>
        </p:txBody>
      </p:sp>
      <p:pic>
        <p:nvPicPr>
          <p:cNvPr id="4098" name="Picture 2" descr="Шесть способов улучшить способность решать проблемы">
            <a:extLst>
              <a:ext uri="{FF2B5EF4-FFF2-40B4-BE49-F238E27FC236}">
                <a16:creationId xmlns:a16="http://schemas.microsoft.com/office/drawing/2014/main" id="{999056F8-38FD-4AB2-B1E3-8AF7982FBE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25600" y="152400"/>
            <a:ext cx="7010400" cy="29514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7444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2384</TotalTime>
  <Words>1040</Words>
  <Application>Microsoft Office PowerPoint</Application>
  <PresentationFormat>Произвольный</PresentationFormat>
  <Paragraphs>30</Paragraphs>
  <Slides>7</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Calibri</vt:lpstr>
      <vt:lpstr>Trebuchet MS</vt:lpstr>
      <vt:lpstr>Wingdings</vt:lpstr>
      <vt:lpstr>Wingdings 3</vt:lpstr>
      <vt:lpstr>Аспект</vt:lpstr>
      <vt:lpstr> Performed by Aizhan Kassekeyeva master's student of the 1st course  Marine and Energy Law (BSU) </vt:lpstr>
      <vt:lpstr> Subsoil Use is one of the most important areas of social relations in modern Kazakhstan.   The Law on Subsoil is targeted: </vt:lpstr>
      <vt:lpstr>In order to achieve the set objectives Kazakhstan:</vt:lpstr>
      <vt:lpstr>However there are still some serious concerns and problems in the legislative framework on the subsoil use. The most discussed matters are:</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Aizhan Kassekeyeva (ATC)</dc:creator>
  <cp:lastModifiedBy>Пользователь</cp:lastModifiedBy>
  <cp:revision>95</cp:revision>
  <cp:lastPrinted>2019-12-06T03:37:06Z</cp:lastPrinted>
  <dcterms:created xsi:type="dcterms:W3CDTF">2019-11-25T08:59:58Z</dcterms:created>
  <dcterms:modified xsi:type="dcterms:W3CDTF">2020-10-03T09:18:40Z</dcterms:modified>
</cp:coreProperties>
</file>